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handoutMasterIdLst>
    <p:handoutMasterId r:id="rId38"/>
  </p:handoutMasterIdLst>
  <p:sldIdLst>
    <p:sldId id="354" r:id="rId2"/>
    <p:sldId id="359" r:id="rId3"/>
    <p:sldId id="363" r:id="rId4"/>
    <p:sldId id="276" r:id="rId5"/>
    <p:sldId id="317" r:id="rId6"/>
    <p:sldId id="289" r:id="rId7"/>
    <p:sldId id="324" r:id="rId8"/>
    <p:sldId id="313" r:id="rId9"/>
    <p:sldId id="308" r:id="rId10"/>
    <p:sldId id="356" r:id="rId11"/>
    <p:sldId id="358" r:id="rId12"/>
    <p:sldId id="357" r:id="rId13"/>
    <p:sldId id="340" r:id="rId14"/>
    <p:sldId id="353" r:id="rId15"/>
    <p:sldId id="323" r:id="rId16"/>
    <p:sldId id="325" r:id="rId17"/>
    <p:sldId id="331" r:id="rId18"/>
    <p:sldId id="330" r:id="rId19"/>
    <p:sldId id="338" r:id="rId20"/>
    <p:sldId id="341" r:id="rId21"/>
    <p:sldId id="342" r:id="rId22"/>
    <p:sldId id="332" r:id="rId23"/>
    <p:sldId id="346" r:id="rId24"/>
    <p:sldId id="345" r:id="rId25"/>
    <p:sldId id="350" r:id="rId26"/>
    <p:sldId id="349" r:id="rId27"/>
    <p:sldId id="351" r:id="rId28"/>
    <p:sldId id="360" r:id="rId29"/>
    <p:sldId id="364" r:id="rId30"/>
    <p:sldId id="355" r:id="rId31"/>
    <p:sldId id="299" r:id="rId32"/>
    <p:sldId id="361" r:id="rId33"/>
    <p:sldId id="362" r:id="rId34"/>
    <p:sldId id="275" r:id="rId35"/>
    <p:sldId id="321"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690C7DEF-2523-49B8-9328-D73FDF9D41B7}">
          <p14:sldIdLst>
            <p14:sldId id="354"/>
            <p14:sldId id="359"/>
            <p14:sldId id="363"/>
            <p14:sldId id="276"/>
            <p14:sldId id="317"/>
            <p14:sldId id="289"/>
            <p14:sldId id="324"/>
            <p14:sldId id="313"/>
            <p14:sldId id="308"/>
            <p14:sldId id="356"/>
            <p14:sldId id="358"/>
            <p14:sldId id="357"/>
            <p14:sldId id="340"/>
            <p14:sldId id="353"/>
            <p14:sldId id="323"/>
            <p14:sldId id="325"/>
            <p14:sldId id="331"/>
            <p14:sldId id="330"/>
            <p14:sldId id="338"/>
            <p14:sldId id="341"/>
            <p14:sldId id="342"/>
            <p14:sldId id="332"/>
            <p14:sldId id="346"/>
            <p14:sldId id="345"/>
            <p14:sldId id="350"/>
            <p14:sldId id="349"/>
            <p14:sldId id="351"/>
          </p14:sldIdLst>
        </p14:section>
        <p14:section name="Naamloze sectie" id="{ABD4EB40-3AFF-418F-873E-5276FEEDAE6D}">
          <p14:sldIdLst>
            <p14:sldId id="360"/>
            <p14:sldId id="364"/>
            <p14:sldId id="355"/>
            <p14:sldId id="299"/>
            <p14:sldId id="361"/>
            <p14:sldId id="362"/>
            <p14:sldId id="275"/>
            <p14:sldId id="3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0" autoAdjust="0"/>
    <p:restoredTop sz="92627" autoAdjust="0"/>
  </p:normalViewPr>
  <p:slideViewPr>
    <p:cSldViewPr snapToGrid="0">
      <p:cViewPr varScale="1">
        <p:scale>
          <a:sx n="73" d="100"/>
          <a:sy n="73" d="100"/>
        </p:scale>
        <p:origin x="52"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7" d="100"/>
          <a:sy n="47" d="100"/>
        </p:scale>
        <p:origin x="271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BA53F9D-155C-4870-85A0-B2085B55F6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01A8B76-32EC-4913-9E83-6DA5395CC8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FCF0C-A20D-4501-AF71-D23707A346EB}" type="datetimeFigureOut">
              <a:rPr lang="nl-NL" smtClean="0"/>
              <a:t>1-3-2023</a:t>
            </a:fld>
            <a:endParaRPr lang="nl-NL"/>
          </a:p>
        </p:txBody>
      </p:sp>
      <p:sp>
        <p:nvSpPr>
          <p:cNvPr id="4" name="Tijdelijke aanduiding voor voettekst 3">
            <a:extLst>
              <a:ext uri="{FF2B5EF4-FFF2-40B4-BE49-F238E27FC236}">
                <a16:creationId xmlns:a16="http://schemas.microsoft.com/office/drawing/2014/main" id="{F97B3550-A13F-4CDD-91FA-57E5B2905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NL"/>
              <a:t>Ontsluiten</a:t>
            </a:r>
          </a:p>
        </p:txBody>
      </p:sp>
      <p:sp>
        <p:nvSpPr>
          <p:cNvPr id="5" name="Tijdelijke aanduiding voor dianummer 4">
            <a:extLst>
              <a:ext uri="{FF2B5EF4-FFF2-40B4-BE49-F238E27FC236}">
                <a16:creationId xmlns:a16="http://schemas.microsoft.com/office/drawing/2014/main" id="{B5B95CBF-4489-43F8-B9EF-7F2F3F30DC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7D8A5A-7BA9-486D-8BF9-790C87D7D526}" type="slidenum">
              <a:rPr lang="nl-NL" smtClean="0"/>
              <a:t>‹nr.›</a:t>
            </a:fld>
            <a:endParaRPr lang="nl-NL"/>
          </a:p>
        </p:txBody>
      </p:sp>
    </p:spTree>
    <p:extLst>
      <p:ext uri="{BB962C8B-B14F-4D97-AF65-F5344CB8AC3E}">
        <p14:creationId xmlns:p14="http://schemas.microsoft.com/office/powerpoint/2010/main" val="24766192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3F295-5489-4816-B24E-16B3F6E51E6D}" type="datetimeFigureOut">
              <a:rPr lang="nl-NL" smtClean="0"/>
              <a:t>1-3-2023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l-NL"/>
              <a:t>Ontsluiten</a:t>
            </a:r>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E1DB7-F245-4617-8E7B-79A29201C71D}" type="slidenum">
              <a:rPr lang="nl-NL" smtClean="0"/>
              <a:t>‹nr.›</a:t>
            </a:fld>
            <a:endParaRPr lang="nl-NL"/>
          </a:p>
        </p:txBody>
      </p:sp>
    </p:spTree>
    <p:extLst>
      <p:ext uri="{BB962C8B-B14F-4D97-AF65-F5344CB8AC3E}">
        <p14:creationId xmlns:p14="http://schemas.microsoft.com/office/powerpoint/2010/main" val="11165719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Basis sheet</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BF717-E497-4B21-A0BA-2693B816C3C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842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12</a:t>
            </a:fld>
            <a:endParaRPr lang="nl-NL"/>
          </a:p>
        </p:txBody>
      </p:sp>
    </p:spTree>
    <p:extLst>
      <p:ext uri="{BB962C8B-B14F-4D97-AF65-F5344CB8AC3E}">
        <p14:creationId xmlns:p14="http://schemas.microsoft.com/office/powerpoint/2010/main" val="2947646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14400" lvl="1" indent="-457200">
              <a:buFont typeface="Arial" panose="020B0604020202020204" pitchFamily="34" charset="0"/>
              <a:buChar char="•"/>
            </a:pPr>
            <a:r>
              <a:rPr lang="nl-NL" sz="1200" b="1" dirty="0">
                <a:solidFill>
                  <a:srgbClr val="002060"/>
                </a:solidFill>
                <a:latin typeface="+mj-lt"/>
              </a:rPr>
              <a:t>De hernieuwbare opwek is meer ruimtelijk verspreid, verspreid over verschillende registraties en divers van aard (van fossiel naar o.a. zon, wind, geothermie)</a:t>
            </a:r>
            <a:r>
              <a:rPr lang="nl-NL" sz="1200" b="0" i="0" u="none" strike="noStrike" dirty="0">
                <a:solidFill>
                  <a:srgbClr val="002060"/>
                </a:solidFill>
                <a:effectLst/>
                <a:latin typeface="+mj-lt"/>
              </a:rPr>
              <a:t>. </a:t>
            </a:r>
            <a:endParaRPr lang="nl-NL" sz="1200" dirty="0">
              <a:solidFill>
                <a:srgbClr val="002060"/>
              </a:solidFill>
              <a:latin typeface="+mj-lt"/>
            </a:endParaRPr>
          </a:p>
          <a:p>
            <a:pPr marL="914400" lvl="1" indent="-457200">
              <a:buFont typeface="Arial" panose="020B0604020202020204" pitchFamily="34" charset="0"/>
              <a:buChar char="•"/>
            </a:pPr>
            <a:r>
              <a:rPr lang="nl-NL" sz="1200" b="1" dirty="0">
                <a:solidFill>
                  <a:srgbClr val="002060"/>
                </a:solidFill>
                <a:latin typeface="+mj-lt"/>
              </a:rPr>
              <a:t>huidige wetgeving voor alle deze ontwikkelingen zijn, qua terminologie en data verzameling, niet goed afgestemd en niet </a:t>
            </a:r>
            <a:r>
              <a:rPr lang="nl-NL" sz="1200" b="1">
                <a:solidFill>
                  <a:srgbClr val="002060"/>
                </a:solidFill>
                <a:latin typeface="+mj-lt"/>
              </a:rPr>
              <a:t>volledig geregistreerd</a:t>
            </a:r>
          </a:p>
          <a:p>
            <a:pPr marL="914400" lvl="1" indent="-457200">
              <a:buFont typeface="Arial" panose="020B0604020202020204" pitchFamily="34" charset="0"/>
              <a:buChar char="•"/>
            </a:pPr>
            <a:endParaRPr lang="nl-NL" sz="1200" b="1">
              <a:solidFill>
                <a:srgbClr val="002060"/>
              </a:solidFill>
              <a:latin typeface="+mj-lt"/>
            </a:endParaRPr>
          </a:p>
          <a:p>
            <a:pPr marL="914400" lvl="1" indent="-457200">
              <a:buFont typeface="Arial" panose="020B0604020202020204" pitchFamily="34" charset="0"/>
              <a:buChar char="•"/>
            </a:pPr>
            <a:r>
              <a:rPr lang="nl-NL" sz="1200" b="1">
                <a:solidFill>
                  <a:srgbClr val="002060"/>
                </a:solidFill>
                <a:latin typeface="+mj-lt"/>
              </a:rPr>
              <a:t>In het ruimtelijk ordering insturmentarium (Ruimtelijke plannen en DSO) hebben gemeentes vrijheidsgraden om naam te geven aan plannen zoals hernieuwbare enerige zon en/of wind / hernieuwbaar. Vooral bij zon : zonPV / zonneweide / pv installatie</a:t>
            </a:r>
          </a:p>
          <a:p>
            <a:pPr marL="914400" lvl="1" indent="-457200">
              <a:buFont typeface="Arial" panose="020B0604020202020204" pitchFamily="34" charset="0"/>
              <a:buChar char="•"/>
            </a:pPr>
            <a:r>
              <a:rPr lang="nl-NL" sz="1200" b="1">
                <a:solidFill>
                  <a:srgbClr val="002060"/>
                </a:solidFill>
                <a:latin typeface="+mj-lt"/>
              </a:rPr>
              <a:t>Starten met wind: relatief eenvoudig, zon of innovatieve projecten als opslag is lastig</a:t>
            </a:r>
          </a:p>
          <a:p>
            <a:pPr marL="914400" lvl="1" indent="-457200">
              <a:buFont typeface="Arial" panose="020B0604020202020204" pitchFamily="34" charset="0"/>
              <a:buChar char="•"/>
            </a:pPr>
            <a:r>
              <a:rPr lang="nl-NL" sz="1200" b="1">
                <a:solidFill>
                  <a:srgbClr val="002060"/>
                </a:solidFill>
                <a:latin typeface="+mj-lt"/>
              </a:rPr>
              <a:t>Zie notitie Jeroen Hovens</a:t>
            </a:r>
          </a:p>
          <a:p>
            <a:pPr marL="914400" lvl="1" indent="-457200">
              <a:buFont typeface="Arial" panose="020B0604020202020204" pitchFamily="34" charset="0"/>
              <a:buChar char="•"/>
            </a:pPr>
            <a:r>
              <a:rPr lang="nl-NL" sz="1200" b="1">
                <a:solidFill>
                  <a:srgbClr val="002060"/>
                </a:solidFill>
                <a:latin typeface="+mj-lt"/>
              </a:rPr>
              <a:t>NPRES: labeling voor landgebruik belangrijk ; is politiek gevoelig  (landbouw / recreatie / wegbermen)</a:t>
            </a:r>
          </a:p>
          <a:p>
            <a:pPr marL="914400" lvl="1" indent="-457200">
              <a:buFont typeface="Arial" panose="020B0604020202020204" pitchFamily="34" charset="0"/>
              <a:buChar char="•"/>
            </a:pPr>
            <a:endParaRPr lang="nl-NL" sz="1200" b="1">
              <a:solidFill>
                <a:srgbClr val="002060"/>
              </a:solidFill>
              <a:latin typeface="+mj-lt"/>
            </a:endParaRPr>
          </a:p>
          <a:p>
            <a:pPr marL="914400" lvl="1" indent="-457200">
              <a:buFont typeface="Arial" panose="020B0604020202020204" pitchFamily="34" charset="0"/>
              <a:buChar char="•"/>
            </a:pPr>
            <a:endParaRPr lang="nl-NL" sz="1200" b="1" dirty="0">
              <a:solidFill>
                <a:srgbClr val="002060"/>
              </a:solidFill>
              <a:latin typeface="+mj-lt"/>
            </a:endParaRPr>
          </a:p>
          <a:p>
            <a:pPr marL="914400" lvl="1" indent="-457200">
              <a:buFont typeface="Arial" panose="020B0604020202020204" pitchFamily="34" charset="0"/>
              <a:buChar char="•"/>
            </a:pPr>
            <a:endParaRPr lang="nl-NL" sz="1200" b="1" i="0" u="none" strike="noStrike" dirty="0">
              <a:solidFill>
                <a:srgbClr val="002060"/>
              </a:solidFill>
              <a:effectLst/>
              <a:latin typeface="+mj-lt"/>
            </a:endParaRPr>
          </a:p>
          <a:p>
            <a:pPr marL="914400" lvl="1" indent="-457200">
              <a:buFont typeface="Arial" panose="020B0604020202020204" pitchFamily="34" charset="0"/>
              <a:buChar char="•"/>
            </a:pPr>
            <a:endParaRPr lang="nl-NL" sz="1200" b="0" i="0" u="none" strike="noStrike" dirty="0">
              <a:solidFill>
                <a:srgbClr val="002060"/>
              </a:solidFill>
              <a:effectLst/>
              <a:latin typeface="+mj-lt"/>
            </a:endParaRPr>
          </a:p>
        </p:txBody>
      </p:sp>
      <p:sp>
        <p:nvSpPr>
          <p:cNvPr id="4" name="Tijdelijke aanduiding voor dianummer 3"/>
          <p:cNvSpPr>
            <a:spLocks noGrp="1"/>
          </p:cNvSpPr>
          <p:nvPr>
            <p:ph type="sldNum" sz="quarter" idx="5"/>
          </p:nvPr>
        </p:nvSpPr>
        <p:spPr/>
        <p:txBody>
          <a:bodyPr/>
          <a:lstStyle/>
          <a:p>
            <a:fld id="{274E1DB7-F245-4617-8E7B-79A29201C71D}" type="slidenum">
              <a:rPr lang="nl-NL" smtClean="0"/>
              <a:t>13</a:t>
            </a:fld>
            <a:endParaRPr lang="nl-NL"/>
          </a:p>
        </p:txBody>
      </p:sp>
      <p:sp>
        <p:nvSpPr>
          <p:cNvPr id="5" name="Tijdelijke aanduiding voor voettekst 4">
            <a:extLst>
              <a:ext uri="{FF2B5EF4-FFF2-40B4-BE49-F238E27FC236}">
                <a16:creationId xmlns:a16="http://schemas.microsoft.com/office/drawing/2014/main" id="{E5D044AA-70CC-48BA-86BD-C789768409E6}"/>
              </a:ext>
            </a:extLst>
          </p:cNvPr>
          <p:cNvSpPr>
            <a:spLocks noGrp="1"/>
          </p:cNvSpPr>
          <p:nvPr>
            <p:ph type="ftr" sz="quarter" idx="4"/>
          </p:nvPr>
        </p:nvSpPr>
        <p:spPr/>
        <p:txBody>
          <a:bodyPr/>
          <a:lstStyle/>
          <a:p>
            <a:r>
              <a:rPr lang="nl-NL"/>
              <a:t>Ontsluiten</a:t>
            </a:r>
          </a:p>
        </p:txBody>
      </p:sp>
    </p:spTree>
    <p:extLst>
      <p:ext uri="{BB962C8B-B14F-4D97-AF65-F5344CB8AC3E}">
        <p14:creationId xmlns:p14="http://schemas.microsoft.com/office/powerpoint/2010/main" val="3596503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Verdana" panose="020B0604030504040204" pitchFamily="34" charset="0"/>
                <a:ea typeface="Calibri" panose="020F0502020204030204" pitchFamily="34" charset="0"/>
              </a:rPr>
              <a:t>Vanuit #Energie willen we werken aan een integrale gebruiksoplossing voor de aanwezige objecten voor hernieuwbare elektriciteitsopwekking (uit zon, wind, water); te starten met windturbines. Het Kadaster heeft een voorziening (labs.kadaster.nl) om </a:t>
            </a:r>
            <a:r>
              <a:rPr lang="nl-NL" sz="1200" dirty="0" err="1">
                <a:effectLst/>
                <a:latin typeface="Verdana" panose="020B0604030504040204" pitchFamily="34" charset="0"/>
                <a:ea typeface="Calibri" panose="020F0502020204030204" pitchFamily="34" charset="0"/>
              </a:rPr>
              <a:t>geo</a:t>
            </a:r>
            <a:r>
              <a:rPr lang="nl-NL" sz="1200" dirty="0">
                <a:effectLst/>
                <a:latin typeface="Verdana" panose="020B0604030504040204" pitchFamily="34" charset="0"/>
                <a:ea typeface="Calibri" panose="020F0502020204030204" pitchFamily="34" charset="0"/>
              </a:rPr>
              <a:t>-data uit verschillende </a:t>
            </a:r>
            <a:r>
              <a:rPr lang="nl-NL" sz="1200" dirty="0" err="1">
                <a:effectLst/>
                <a:latin typeface="Verdana" panose="020B0604030504040204" pitchFamily="34" charset="0"/>
                <a:ea typeface="Calibri" panose="020F0502020204030204" pitchFamily="34" charset="0"/>
              </a:rPr>
              <a:t>geo</a:t>
            </a:r>
            <a:r>
              <a:rPr lang="nl-NL" sz="1200" dirty="0">
                <a:effectLst/>
                <a:latin typeface="Verdana" panose="020B0604030504040204" pitchFamily="34" charset="0"/>
                <a:ea typeface="Calibri" panose="020F0502020204030204" pitchFamily="34" charset="0"/>
              </a:rPr>
              <a:t>-basisregistraties gecombineerd te bevragen en te downloaden. We willen toewerken naar een integrale gebruiksoplossing, die data kan ontsluiten middels een Knowledge </a:t>
            </a:r>
            <a:r>
              <a:rPr lang="nl-NL" sz="1200" dirty="0" err="1">
                <a:effectLst/>
                <a:latin typeface="Verdana" panose="020B0604030504040204" pitchFamily="34" charset="0"/>
                <a:ea typeface="Calibri" panose="020F0502020204030204" pitchFamily="34" charset="0"/>
              </a:rPr>
              <a:t>Graph</a:t>
            </a:r>
            <a:r>
              <a:rPr lang="nl-NL" sz="1200" dirty="0">
                <a:effectLst/>
                <a:latin typeface="Verdana" panose="020B0604030504040204" pitchFamily="34" charset="0"/>
                <a:ea typeface="Calibri" panose="020F0502020204030204" pitchFamily="34" charset="0"/>
              </a:rPr>
              <a:t> uit de BAG, BGT, BRT, en ‘</a:t>
            </a:r>
            <a:r>
              <a:rPr lang="nl-NL" sz="1200" dirty="0" err="1">
                <a:effectLst/>
                <a:latin typeface="Verdana" panose="020B0604030504040204" pitchFamily="34" charset="0"/>
                <a:ea typeface="Calibri" panose="020F0502020204030204" pitchFamily="34" charset="0"/>
              </a:rPr>
              <a:t>Topstakels</a:t>
            </a:r>
            <a:r>
              <a:rPr lang="nl-NL" sz="1200" dirty="0">
                <a:effectLst/>
                <a:latin typeface="Verdana" panose="020B0604030504040204" pitchFamily="34" charset="0"/>
                <a:ea typeface="Calibri" panose="020F0502020204030204" pitchFamily="34" charset="0"/>
              </a:rPr>
              <a:t>’.</a:t>
            </a:r>
          </a:p>
          <a:p>
            <a:endParaRPr lang="nl-NL" sz="1200" dirty="0">
              <a:effectLst/>
              <a:latin typeface="Verdana" panose="020B0604030504040204" pitchFamily="34" charset="0"/>
              <a:ea typeface="Calibri" panose="020F0502020204030204" pitchFamily="34" charset="0"/>
            </a:endParaRPr>
          </a:p>
          <a:p>
            <a:pPr marL="0" indent="0">
              <a:buNone/>
            </a:pPr>
            <a:endParaRPr lang="nl-NL" sz="1200" dirty="0">
              <a:effectLst/>
              <a:latin typeface="Calibri" panose="020F0502020204030204" pitchFamily="34" charset="0"/>
              <a:ea typeface="Calibri" panose="020F0502020204030204" pitchFamily="34" charset="0"/>
            </a:endParaRPr>
          </a:p>
          <a:p>
            <a:r>
              <a:rPr lang="nl-NL" sz="1200" dirty="0">
                <a:effectLst/>
                <a:latin typeface="Verdana" panose="020B0604030504040204" pitchFamily="34" charset="0"/>
                <a:ea typeface="Calibri" panose="020F0502020204030204" pitchFamily="34" charset="0"/>
              </a:rPr>
              <a:t>Het overzicht dat uit de basisregistraties wordt gehaald moet inzicht bieden over de volledigheid, nauwkeurigheid en uniformiteit van de windmolenturbines op nationaal/regionaal/lokaal niveau. Aan de hand met het Bosch en Rijn overzicht van de windturbines in Nederland, kan (visueel) een controle worden uitgevoerd op genoemde aspecten. </a:t>
            </a:r>
            <a:endParaRPr lang="nl-NL" sz="1200" dirty="0">
              <a:effectLst/>
              <a:latin typeface="Calibri" panose="020F0502020204030204" pitchFamily="34" charset="0"/>
              <a:ea typeface="Calibri" panose="020F0502020204030204" pitchFamily="34" charset="0"/>
            </a:endParaRPr>
          </a:p>
          <a:p>
            <a:endParaRPr lang="nl-NL" sz="1200" dirty="0">
              <a:effectLst/>
              <a:latin typeface="Calibri" panose="020F0502020204030204" pitchFamily="34" charset="0"/>
              <a:ea typeface="Calibri" panose="020F0502020204030204" pitchFamily="34" charset="0"/>
            </a:endParaRPr>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15</a:t>
            </a:fld>
            <a:endParaRPr lang="nl-NL"/>
          </a:p>
        </p:txBody>
      </p:sp>
    </p:spTree>
    <p:extLst>
      <p:ext uri="{BB962C8B-B14F-4D97-AF65-F5344CB8AC3E}">
        <p14:creationId xmlns:p14="http://schemas.microsoft.com/office/powerpoint/2010/main" val="131019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Silo’s</a:t>
            </a:r>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18</a:t>
            </a:fld>
            <a:endParaRPr lang="nl-NL"/>
          </a:p>
        </p:txBody>
      </p:sp>
    </p:spTree>
    <p:extLst>
      <p:ext uri="{BB962C8B-B14F-4D97-AF65-F5344CB8AC3E}">
        <p14:creationId xmlns:p14="http://schemas.microsoft.com/office/powerpoint/2010/main" val="1581622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22</a:t>
            </a:fld>
            <a:endParaRPr lang="nl-NL"/>
          </a:p>
        </p:txBody>
      </p:sp>
    </p:spTree>
    <p:extLst>
      <p:ext uri="{BB962C8B-B14F-4D97-AF65-F5344CB8AC3E}">
        <p14:creationId xmlns:p14="http://schemas.microsoft.com/office/powerpoint/2010/main" val="687263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cs typeface="Times New Roman" panose="02020603050405020304" pitchFamily="18" charset="0"/>
              </a:rPr>
              <a:t>Deze getallen zijn niet absoluut te nemen, omdat met bufferanalyse turbines gekoppeld worden met een arbitraire afstand van max 10 meter.</a:t>
            </a:r>
            <a:endParaRPr lang="nl-NL" dirty="0"/>
          </a:p>
          <a:p>
            <a:endParaRPr lang="nl-NL" dirty="0"/>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23</a:t>
            </a:fld>
            <a:endParaRPr lang="nl-NL"/>
          </a:p>
        </p:txBody>
      </p:sp>
    </p:spTree>
    <p:extLst>
      <p:ext uri="{BB962C8B-B14F-4D97-AF65-F5344CB8AC3E}">
        <p14:creationId xmlns:p14="http://schemas.microsoft.com/office/powerpoint/2010/main" val="121306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28</a:t>
            </a:fld>
            <a:endParaRPr lang="nl-NL"/>
          </a:p>
        </p:txBody>
      </p:sp>
    </p:spTree>
    <p:extLst>
      <p:ext uri="{BB962C8B-B14F-4D97-AF65-F5344CB8AC3E}">
        <p14:creationId xmlns:p14="http://schemas.microsoft.com/office/powerpoint/2010/main" val="2820683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29</a:t>
            </a:fld>
            <a:endParaRPr lang="nl-NL"/>
          </a:p>
        </p:txBody>
      </p:sp>
    </p:spTree>
    <p:extLst>
      <p:ext uri="{BB962C8B-B14F-4D97-AF65-F5344CB8AC3E}">
        <p14:creationId xmlns:p14="http://schemas.microsoft.com/office/powerpoint/2010/main" val="2643320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30</a:t>
            </a:fld>
            <a:endParaRPr lang="nl-NL"/>
          </a:p>
        </p:txBody>
      </p:sp>
    </p:spTree>
    <p:extLst>
      <p:ext uri="{BB962C8B-B14F-4D97-AF65-F5344CB8AC3E}">
        <p14:creationId xmlns:p14="http://schemas.microsoft.com/office/powerpoint/2010/main" val="1405829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31</a:t>
            </a:fld>
            <a:endParaRPr lang="nl-NL"/>
          </a:p>
        </p:txBody>
      </p:sp>
    </p:spTree>
    <p:extLst>
      <p:ext uri="{BB962C8B-B14F-4D97-AF65-F5344CB8AC3E}">
        <p14:creationId xmlns:p14="http://schemas.microsoft.com/office/powerpoint/2010/main" val="8517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14400" lvl="1" indent="-457200">
              <a:buFont typeface="Arial" panose="020B0604020202020204" pitchFamily="34" charset="0"/>
              <a:buChar char="•"/>
            </a:pPr>
            <a:r>
              <a:rPr lang="nl-NL" sz="1200" b="1" dirty="0">
                <a:solidFill>
                  <a:srgbClr val="002060"/>
                </a:solidFill>
                <a:latin typeface="+mj-lt"/>
              </a:rPr>
              <a:t>De hernieuwbare opwek is meer ruimtelijk verspreid, verspreid over verschillende registraties en divers van aard (van fossiel naar o.a. zon, wind, geothermie)</a:t>
            </a:r>
            <a:r>
              <a:rPr lang="nl-NL" sz="1200" b="0" i="0" u="none" strike="noStrike" dirty="0">
                <a:solidFill>
                  <a:srgbClr val="002060"/>
                </a:solidFill>
                <a:effectLst/>
                <a:latin typeface="+mj-lt"/>
              </a:rPr>
              <a:t>. </a:t>
            </a:r>
            <a:endParaRPr lang="nl-NL" sz="1200" dirty="0">
              <a:solidFill>
                <a:srgbClr val="002060"/>
              </a:solidFill>
              <a:latin typeface="+mj-lt"/>
            </a:endParaRPr>
          </a:p>
          <a:p>
            <a:pPr marL="914400" lvl="1" indent="-457200">
              <a:buFont typeface="Arial" panose="020B0604020202020204" pitchFamily="34" charset="0"/>
              <a:buChar char="•"/>
            </a:pPr>
            <a:r>
              <a:rPr lang="nl-NL" sz="1200" b="1" dirty="0">
                <a:solidFill>
                  <a:srgbClr val="002060"/>
                </a:solidFill>
                <a:latin typeface="+mj-lt"/>
              </a:rPr>
              <a:t>huidige wetgeving voor alle deze ontwikkelingen zijn, qua terminologie en data verzameling, niet goed afgestemd en niet volledig geregistreerd</a:t>
            </a:r>
          </a:p>
          <a:p>
            <a:pPr marL="914400" lvl="1" indent="-457200">
              <a:buFont typeface="Arial" panose="020B0604020202020204" pitchFamily="34" charset="0"/>
              <a:buChar char="•"/>
            </a:pPr>
            <a:endParaRPr lang="nl-NL" sz="1200" b="1" dirty="0">
              <a:solidFill>
                <a:srgbClr val="002060"/>
              </a:solidFill>
              <a:latin typeface="+mj-lt"/>
            </a:endParaRPr>
          </a:p>
          <a:p>
            <a:pPr marL="914400" lvl="1" indent="-457200">
              <a:buFont typeface="Arial" panose="020B0604020202020204" pitchFamily="34" charset="0"/>
              <a:buChar char="•"/>
            </a:pPr>
            <a:r>
              <a:rPr lang="nl-NL" sz="1200" b="1" dirty="0">
                <a:solidFill>
                  <a:srgbClr val="002060"/>
                </a:solidFill>
                <a:latin typeface="+mj-lt"/>
              </a:rPr>
              <a:t>In het ruimtelijk ordering </a:t>
            </a:r>
            <a:r>
              <a:rPr lang="nl-NL" sz="1200" b="1" dirty="0" err="1">
                <a:solidFill>
                  <a:srgbClr val="002060"/>
                </a:solidFill>
                <a:latin typeface="+mj-lt"/>
              </a:rPr>
              <a:t>insturmentarium</a:t>
            </a:r>
            <a:r>
              <a:rPr lang="nl-NL" sz="1200" b="1" dirty="0">
                <a:solidFill>
                  <a:srgbClr val="002060"/>
                </a:solidFill>
                <a:latin typeface="+mj-lt"/>
              </a:rPr>
              <a:t> (Ruimtelijke plannen en DSO) hebben gemeentes vrijheidsgraden om naam te geven aan plannen zoals hernieuwbare </a:t>
            </a:r>
            <a:r>
              <a:rPr lang="nl-NL" sz="1200" b="1" dirty="0" err="1">
                <a:solidFill>
                  <a:srgbClr val="002060"/>
                </a:solidFill>
                <a:latin typeface="+mj-lt"/>
              </a:rPr>
              <a:t>enerige</a:t>
            </a:r>
            <a:r>
              <a:rPr lang="nl-NL" sz="1200" b="1" dirty="0">
                <a:solidFill>
                  <a:srgbClr val="002060"/>
                </a:solidFill>
                <a:latin typeface="+mj-lt"/>
              </a:rPr>
              <a:t> zon en/of wind / hernieuwbaar. Vooral bij zon : </a:t>
            </a:r>
            <a:r>
              <a:rPr lang="nl-NL" sz="1200" b="1" dirty="0" err="1">
                <a:solidFill>
                  <a:srgbClr val="002060"/>
                </a:solidFill>
                <a:latin typeface="+mj-lt"/>
              </a:rPr>
              <a:t>zonPV</a:t>
            </a:r>
            <a:r>
              <a:rPr lang="nl-NL" sz="1200" b="1" dirty="0">
                <a:solidFill>
                  <a:srgbClr val="002060"/>
                </a:solidFill>
                <a:latin typeface="+mj-lt"/>
              </a:rPr>
              <a:t> / zonneweide / pv installatie</a:t>
            </a:r>
          </a:p>
          <a:p>
            <a:pPr marL="914400" lvl="1" indent="-457200">
              <a:buFont typeface="Arial" panose="020B0604020202020204" pitchFamily="34" charset="0"/>
              <a:buChar char="•"/>
            </a:pPr>
            <a:r>
              <a:rPr lang="nl-NL" sz="1200" b="1" dirty="0">
                <a:solidFill>
                  <a:srgbClr val="002060"/>
                </a:solidFill>
                <a:latin typeface="+mj-lt"/>
              </a:rPr>
              <a:t>Starten met wind: relatief eenvoudig, zon of innovatieve projecten als opslag is lastig</a:t>
            </a:r>
          </a:p>
          <a:p>
            <a:pPr marL="914400" lvl="1" indent="-457200">
              <a:buFont typeface="Arial" panose="020B0604020202020204" pitchFamily="34" charset="0"/>
              <a:buChar char="•"/>
            </a:pPr>
            <a:r>
              <a:rPr lang="nl-NL" sz="1200" b="1" dirty="0">
                <a:solidFill>
                  <a:srgbClr val="002060"/>
                </a:solidFill>
                <a:latin typeface="+mj-lt"/>
              </a:rPr>
              <a:t>Zie notitie Jeroen Hovens</a:t>
            </a:r>
          </a:p>
          <a:p>
            <a:pPr marL="914400" lvl="1" indent="-457200">
              <a:buFont typeface="Arial" panose="020B0604020202020204" pitchFamily="34" charset="0"/>
              <a:buChar char="•"/>
            </a:pPr>
            <a:r>
              <a:rPr lang="nl-NL" sz="1200" b="1" dirty="0">
                <a:solidFill>
                  <a:srgbClr val="002060"/>
                </a:solidFill>
                <a:latin typeface="+mj-lt"/>
              </a:rPr>
              <a:t>NPRES: </a:t>
            </a:r>
            <a:r>
              <a:rPr lang="nl-NL" sz="1200" b="1" dirty="0" err="1">
                <a:solidFill>
                  <a:srgbClr val="002060"/>
                </a:solidFill>
                <a:latin typeface="+mj-lt"/>
              </a:rPr>
              <a:t>labeling</a:t>
            </a:r>
            <a:r>
              <a:rPr lang="nl-NL" sz="1200" b="1" dirty="0">
                <a:solidFill>
                  <a:srgbClr val="002060"/>
                </a:solidFill>
                <a:latin typeface="+mj-lt"/>
              </a:rPr>
              <a:t> voor landgebruik belangrijk ; is politiek gevoelig  (landbouw / recreatie / wegbermen)</a:t>
            </a:r>
          </a:p>
          <a:p>
            <a:pPr marL="914400" lvl="1" indent="-457200">
              <a:buFont typeface="Arial" panose="020B0604020202020204" pitchFamily="34" charset="0"/>
              <a:buChar char="•"/>
            </a:pPr>
            <a:endParaRPr lang="nl-NL" sz="1200" b="1" dirty="0">
              <a:solidFill>
                <a:srgbClr val="002060"/>
              </a:solidFill>
              <a:latin typeface="+mj-lt"/>
            </a:endParaRPr>
          </a:p>
          <a:p>
            <a:pPr marL="914400" lvl="1" indent="-457200">
              <a:buFont typeface="Arial" panose="020B0604020202020204" pitchFamily="34" charset="0"/>
              <a:buChar char="•"/>
            </a:pPr>
            <a:endParaRPr lang="nl-NL" sz="1200" b="1" dirty="0">
              <a:solidFill>
                <a:srgbClr val="002060"/>
              </a:solidFill>
              <a:latin typeface="+mj-lt"/>
            </a:endParaRPr>
          </a:p>
          <a:p>
            <a:pPr marL="914400" lvl="1" indent="-457200">
              <a:buFont typeface="Arial" panose="020B0604020202020204" pitchFamily="34" charset="0"/>
              <a:buChar char="•"/>
            </a:pPr>
            <a:endParaRPr lang="nl-NL" sz="1200" b="1" i="0" u="none" strike="noStrike" dirty="0">
              <a:solidFill>
                <a:srgbClr val="002060"/>
              </a:solidFill>
              <a:effectLst/>
              <a:latin typeface="+mj-lt"/>
            </a:endParaRPr>
          </a:p>
          <a:p>
            <a:pPr marL="914400" lvl="1" indent="-457200">
              <a:buFont typeface="Arial" panose="020B0604020202020204" pitchFamily="34" charset="0"/>
              <a:buChar char="•"/>
            </a:pPr>
            <a:endParaRPr lang="nl-NL" sz="1200" b="0" i="0" u="none" strike="noStrike" dirty="0">
              <a:solidFill>
                <a:srgbClr val="002060"/>
              </a:solidFill>
              <a:effectLst/>
              <a:latin typeface="+mj-lt"/>
            </a:endParaRPr>
          </a:p>
        </p:txBody>
      </p:sp>
      <p:sp>
        <p:nvSpPr>
          <p:cNvPr id="4" name="Tijdelijke aanduiding voor dianummer 3"/>
          <p:cNvSpPr>
            <a:spLocks noGrp="1"/>
          </p:cNvSpPr>
          <p:nvPr>
            <p:ph type="sldNum" sz="quarter" idx="5"/>
          </p:nvPr>
        </p:nvSpPr>
        <p:spPr/>
        <p:txBody>
          <a:bodyPr/>
          <a:lstStyle/>
          <a:p>
            <a:fld id="{274E1DB7-F245-4617-8E7B-79A29201C71D}" type="slidenum">
              <a:rPr lang="nl-NL" smtClean="0"/>
              <a:t>3</a:t>
            </a:fld>
            <a:endParaRPr lang="nl-NL"/>
          </a:p>
        </p:txBody>
      </p:sp>
      <p:sp>
        <p:nvSpPr>
          <p:cNvPr id="5" name="Tijdelijke aanduiding voor voettekst 4">
            <a:extLst>
              <a:ext uri="{FF2B5EF4-FFF2-40B4-BE49-F238E27FC236}">
                <a16:creationId xmlns:a16="http://schemas.microsoft.com/office/drawing/2014/main" id="{E5D044AA-70CC-48BA-86BD-C789768409E6}"/>
              </a:ext>
            </a:extLst>
          </p:cNvPr>
          <p:cNvSpPr>
            <a:spLocks noGrp="1"/>
          </p:cNvSpPr>
          <p:nvPr>
            <p:ph type="ftr" sz="quarter" idx="4"/>
          </p:nvPr>
        </p:nvSpPr>
        <p:spPr/>
        <p:txBody>
          <a:bodyPr/>
          <a:lstStyle/>
          <a:p>
            <a:r>
              <a:rPr lang="nl-NL"/>
              <a:t>Ontsluiten</a:t>
            </a:r>
          </a:p>
        </p:txBody>
      </p:sp>
    </p:spTree>
    <p:extLst>
      <p:ext uri="{BB962C8B-B14F-4D97-AF65-F5344CB8AC3E}">
        <p14:creationId xmlns:p14="http://schemas.microsoft.com/office/powerpoint/2010/main" val="1309510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Daarnaast ook kijken naar ander relevante registers, zoals SDE register, WOL en zon op land, of daar ook al de BGT-ID kan worden vastgelegd </a:t>
            </a:r>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32</a:t>
            </a:fld>
            <a:endParaRPr lang="nl-NL"/>
          </a:p>
        </p:txBody>
      </p:sp>
    </p:spTree>
    <p:extLst>
      <p:ext uri="{BB962C8B-B14F-4D97-AF65-F5344CB8AC3E}">
        <p14:creationId xmlns:p14="http://schemas.microsoft.com/office/powerpoint/2010/main" val="3895586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33</a:t>
            </a:fld>
            <a:endParaRPr lang="nl-NL"/>
          </a:p>
        </p:txBody>
      </p:sp>
    </p:spTree>
    <p:extLst>
      <p:ext uri="{BB962C8B-B14F-4D97-AF65-F5344CB8AC3E}">
        <p14:creationId xmlns:p14="http://schemas.microsoft.com/office/powerpoint/2010/main" val="1532685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74E1DB7-F245-4617-8E7B-79A29201C71D}" type="slidenum">
              <a:rPr lang="nl-NL" smtClean="0"/>
              <a:t>34</a:t>
            </a:fld>
            <a:endParaRPr lang="nl-NL"/>
          </a:p>
        </p:txBody>
      </p:sp>
      <p:sp>
        <p:nvSpPr>
          <p:cNvPr id="5" name="Tijdelijke aanduiding voor voettekst 4">
            <a:extLst>
              <a:ext uri="{FF2B5EF4-FFF2-40B4-BE49-F238E27FC236}">
                <a16:creationId xmlns:a16="http://schemas.microsoft.com/office/drawing/2014/main" id="{7ABC78EF-80C8-4DFA-871D-E359DE91275F}"/>
              </a:ext>
            </a:extLst>
          </p:cNvPr>
          <p:cNvSpPr>
            <a:spLocks noGrp="1"/>
          </p:cNvSpPr>
          <p:nvPr>
            <p:ph type="ftr" sz="quarter" idx="4"/>
          </p:nvPr>
        </p:nvSpPr>
        <p:spPr/>
        <p:txBody>
          <a:bodyPr/>
          <a:lstStyle/>
          <a:p>
            <a:r>
              <a:rPr lang="nl-NL"/>
              <a:t>Ontsluiten</a:t>
            </a:r>
          </a:p>
        </p:txBody>
      </p:sp>
    </p:spTree>
    <p:extLst>
      <p:ext uri="{BB962C8B-B14F-4D97-AF65-F5344CB8AC3E}">
        <p14:creationId xmlns:p14="http://schemas.microsoft.com/office/powerpoint/2010/main" val="3112437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35</a:t>
            </a:fld>
            <a:endParaRPr lang="nl-NL"/>
          </a:p>
        </p:txBody>
      </p:sp>
    </p:spTree>
    <p:extLst>
      <p:ext uri="{BB962C8B-B14F-4D97-AF65-F5344CB8AC3E}">
        <p14:creationId xmlns:p14="http://schemas.microsoft.com/office/powerpoint/2010/main" val="327230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14400" lvl="1" indent="-457200">
              <a:buFont typeface="Arial" panose="020B0604020202020204" pitchFamily="34" charset="0"/>
              <a:buChar char="•"/>
            </a:pPr>
            <a:r>
              <a:rPr lang="nl-NL" sz="1200" b="1" dirty="0">
                <a:solidFill>
                  <a:srgbClr val="002060"/>
                </a:solidFill>
                <a:latin typeface="+mj-lt"/>
              </a:rPr>
              <a:t>De hernieuwbare opwek is meer ruimtelijk verspreid, verspreid over verschillende registraties en divers van aard (van fossiel naar o.a. zon, wind, geothermie)</a:t>
            </a:r>
            <a:r>
              <a:rPr lang="nl-NL" sz="1200" b="0" i="0" u="none" strike="noStrike" dirty="0">
                <a:solidFill>
                  <a:srgbClr val="002060"/>
                </a:solidFill>
                <a:effectLst/>
                <a:latin typeface="+mj-lt"/>
              </a:rPr>
              <a:t>. </a:t>
            </a:r>
            <a:endParaRPr lang="nl-NL" sz="1200" dirty="0">
              <a:solidFill>
                <a:srgbClr val="002060"/>
              </a:solidFill>
              <a:latin typeface="+mj-lt"/>
            </a:endParaRPr>
          </a:p>
          <a:p>
            <a:pPr marL="914400" lvl="1" indent="-457200">
              <a:buFont typeface="Arial" panose="020B0604020202020204" pitchFamily="34" charset="0"/>
              <a:buChar char="•"/>
            </a:pPr>
            <a:r>
              <a:rPr lang="nl-NL" sz="1200" b="1" dirty="0">
                <a:solidFill>
                  <a:srgbClr val="002060"/>
                </a:solidFill>
                <a:latin typeface="+mj-lt"/>
              </a:rPr>
              <a:t>huidige wetgeving voor alle deze ontwikkelingen zijn, qua terminologie en data verzameling, niet goed afgestemd en niet volledig geregistreerd</a:t>
            </a:r>
          </a:p>
          <a:p>
            <a:pPr marL="914400" lvl="1" indent="-457200">
              <a:buFont typeface="Arial" panose="020B0604020202020204" pitchFamily="34" charset="0"/>
              <a:buChar char="•"/>
            </a:pPr>
            <a:endParaRPr lang="nl-NL" sz="1200" b="1" dirty="0">
              <a:solidFill>
                <a:srgbClr val="002060"/>
              </a:solidFill>
              <a:latin typeface="+mj-lt"/>
            </a:endParaRPr>
          </a:p>
          <a:p>
            <a:pPr marL="914400" lvl="1" indent="-457200">
              <a:buFont typeface="Arial" panose="020B0604020202020204" pitchFamily="34" charset="0"/>
              <a:buChar char="•"/>
            </a:pPr>
            <a:r>
              <a:rPr lang="nl-NL" sz="1200" b="1" dirty="0">
                <a:solidFill>
                  <a:srgbClr val="002060"/>
                </a:solidFill>
                <a:latin typeface="+mj-lt"/>
              </a:rPr>
              <a:t>In het ruimtelijk ordering </a:t>
            </a:r>
            <a:r>
              <a:rPr lang="nl-NL" sz="1200" b="1" dirty="0" err="1">
                <a:solidFill>
                  <a:srgbClr val="002060"/>
                </a:solidFill>
                <a:latin typeface="+mj-lt"/>
              </a:rPr>
              <a:t>insturmentarium</a:t>
            </a:r>
            <a:r>
              <a:rPr lang="nl-NL" sz="1200" b="1" dirty="0">
                <a:solidFill>
                  <a:srgbClr val="002060"/>
                </a:solidFill>
                <a:latin typeface="+mj-lt"/>
              </a:rPr>
              <a:t> (Ruimtelijke plannen en DSO) hebben gemeentes vrijheidsgraden om naam te geven aan plannen zoals hernieuwbare </a:t>
            </a:r>
            <a:r>
              <a:rPr lang="nl-NL" sz="1200" b="1" dirty="0" err="1">
                <a:solidFill>
                  <a:srgbClr val="002060"/>
                </a:solidFill>
                <a:latin typeface="+mj-lt"/>
              </a:rPr>
              <a:t>enerige</a:t>
            </a:r>
            <a:r>
              <a:rPr lang="nl-NL" sz="1200" b="1" dirty="0">
                <a:solidFill>
                  <a:srgbClr val="002060"/>
                </a:solidFill>
                <a:latin typeface="+mj-lt"/>
              </a:rPr>
              <a:t> zon en/of wind / hernieuwbaar. Vooral bij zon : </a:t>
            </a:r>
            <a:r>
              <a:rPr lang="nl-NL" sz="1200" b="1" dirty="0" err="1">
                <a:solidFill>
                  <a:srgbClr val="002060"/>
                </a:solidFill>
                <a:latin typeface="+mj-lt"/>
              </a:rPr>
              <a:t>zonPV</a:t>
            </a:r>
            <a:r>
              <a:rPr lang="nl-NL" sz="1200" b="1" dirty="0">
                <a:solidFill>
                  <a:srgbClr val="002060"/>
                </a:solidFill>
                <a:latin typeface="+mj-lt"/>
              </a:rPr>
              <a:t> / zonneweide / pv installatie</a:t>
            </a:r>
          </a:p>
          <a:p>
            <a:pPr marL="914400" lvl="1" indent="-457200">
              <a:buFont typeface="Arial" panose="020B0604020202020204" pitchFamily="34" charset="0"/>
              <a:buChar char="•"/>
            </a:pPr>
            <a:r>
              <a:rPr lang="nl-NL" sz="1200" b="1" dirty="0">
                <a:solidFill>
                  <a:srgbClr val="002060"/>
                </a:solidFill>
                <a:latin typeface="+mj-lt"/>
              </a:rPr>
              <a:t>Starten met wind: relatief eenvoudig, zon of innovatieve projecten als opslag is lastig</a:t>
            </a:r>
          </a:p>
          <a:p>
            <a:pPr marL="914400" lvl="1" indent="-457200">
              <a:buFont typeface="Arial" panose="020B0604020202020204" pitchFamily="34" charset="0"/>
              <a:buChar char="•"/>
            </a:pPr>
            <a:r>
              <a:rPr lang="nl-NL" sz="1200" b="1" dirty="0">
                <a:solidFill>
                  <a:srgbClr val="002060"/>
                </a:solidFill>
                <a:latin typeface="+mj-lt"/>
              </a:rPr>
              <a:t>Zie notitie Jeroen Hovens</a:t>
            </a:r>
          </a:p>
          <a:p>
            <a:pPr marL="914400" lvl="1" indent="-457200">
              <a:buFont typeface="Arial" panose="020B0604020202020204" pitchFamily="34" charset="0"/>
              <a:buChar char="•"/>
            </a:pPr>
            <a:r>
              <a:rPr lang="nl-NL" sz="1200" b="1" dirty="0">
                <a:solidFill>
                  <a:srgbClr val="002060"/>
                </a:solidFill>
                <a:latin typeface="+mj-lt"/>
              </a:rPr>
              <a:t>NPRES: </a:t>
            </a:r>
            <a:r>
              <a:rPr lang="nl-NL" sz="1200" b="1" dirty="0" err="1">
                <a:solidFill>
                  <a:srgbClr val="002060"/>
                </a:solidFill>
                <a:latin typeface="+mj-lt"/>
              </a:rPr>
              <a:t>labeling</a:t>
            </a:r>
            <a:r>
              <a:rPr lang="nl-NL" sz="1200" b="1" dirty="0">
                <a:solidFill>
                  <a:srgbClr val="002060"/>
                </a:solidFill>
                <a:latin typeface="+mj-lt"/>
              </a:rPr>
              <a:t> voor landgebruik belangrijk ; is politiek gevoelig  (landbouw / recreatie / wegbermen)</a:t>
            </a:r>
          </a:p>
          <a:p>
            <a:pPr marL="914400" lvl="1" indent="-457200">
              <a:buFont typeface="Arial" panose="020B0604020202020204" pitchFamily="34" charset="0"/>
              <a:buChar char="•"/>
            </a:pPr>
            <a:endParaRPr lang="nl-NL" sz="1200" b="1" dirty="0">
              <a:solidFill>
                <a:srgbClr val="002060"/>
              </a:solidFill>
              <a:latin typeface="+mj-lt"/>
            </a:endParaRPr>
          </a:p>
          <a:p>
            <a:pPr marL="914400" lvl="1" indent="-457200">
              <a:buFont typeface="Arial" panose="020B0604020202020204" pitchFamily="34" charset="0"/>
              <a:buChar char="•"/>
            </a:pPr>
            <a:endParaRPr lang="nl-NL" sz="1200" b="1" dirty="0">
              <a:solidFill>
                <a:srgbClr val="002060"/>
              </a:solidFill>
              <a:latin typeface="+mj-lt"/>
            </a:endParaRPr>
          </a:p>
          <a:p>
            <a:pPr marL="914400" lvl="1" indent="-457200">
              <a:buFont typeface="Arial" panose="020B0604020202020204" pitchFamily="34" charset="0"/>
              <a:buChar char="•"/>
            </a:pPr>
            <a:endParaRPr lang="nl-NL" sz="1200" b="1" i="0" u="none" strike="noStrike" dirty="0">
              <a:solidFill>
                <a:srgbClr val="002060"/>
              </a:solidFill>
              <a:effectLst/>
              <a:latin typeface="+mj-lt"/>
            </a:endParaRPr>
          </a:p>
          <a:p>
            <a:pPr marL="914400" lvl="1" indent="-457200">
              <a:buFont typeface="Arial" panose="020B0604020202020204" pitchFamily="34" charset="0"/>
              <a:buChar char="•"/>
            </a:pPr>
            <a:endParaRPr lang="nl-NL" sz="1200" b="0" i="0" u="none" strike="noStrike" dirty="0">
              <a:solidFill>
                <a:srgbClr val="002060"/>
              </a:solidFill>
              <a:effectLst/>
              <a:latin typeface="+mj-lt"/>
            </a:endParaRPr>
          </a:p>
        </p:txBody>
      </p:sp>
      <p:sp>
        <p:nvSpPr>
          <p:cNvPr id="4" name="Tijdelijke aanduiding voor dianummer 3"/>
          <p:cNvSpPr>
            <a:spLocks noGrp="1"/>
          </p:cNvSpPr>
          <p:nvPr>
            <p:ph type="sldNum" sz="quarter" idx="5"/>
          </p:nvPr>
        </p:nvSpPr>
        <p:spPr/>
        <p:txBody>
          <a:bodyPr/>
          <a:lstStyle/>
          <a:p>
            <a:fld id="{274E1DB7-F245-4617-8E7B-79A29201C71D}" type="slidenum">
              <a:rPr lang="nl-NL" smtClean="0"/>
              <a:t>4</a:t>
            </a:fld>
            <a:endParaRPr lang="nl-NL"/>
          </a:p>
        </p:txBody>
      </p:sp>
      <p:sp>
        <p:nvSpPr>
          <p:cNvPr id="5" name="Tijdelijke aanduiding voor voettekst 4">
            <a:extLst>
              <a:ext uri="{FF2B5EF4-FFF2-40B4-BE49-F238E27FC236}">
                <a16:creationId xmlns:a16="http://schemas.microsoft.com/office/drawing/2014/main" id="{E5D044AA-70CC-48BA-86BD-C789768409E6}"/>
              </a:ext>
            </a:extLst>
          </p:cNvPr>
          <p:cNvSpPr>
            <a:spLocks noGrp="1"/>
          </p:cNvSpPr>
          <p:nvPr>
            <p:ph type="ftr" sz="quarter" idx="4"/>
          </p:nvPr>
        </p:nvSpPr>
        <p:spPr/>
        <p:txBody>
          <a:bodyPr/>
          <a:lstStyle/>
          <a:p>
            <a:r>
              <a:rPr lang="nl-NL"/>
              <a:t>Ontsluiten</a:t>
            </a:r>
          </a:p>
        </p:txBody>
      </p:sp>
    </p:spTree>
    <p:extLst>
      <p:ext uri="{BB962C8B-B14F-4D97-AF65-F5344CB8AC3E}">
        <p14:creationId xmlns:p14="http://schemas.microsoft.com/office/powerpoint/2010/main" val="2166985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800" dirty="0"/>
              <a:t>Attributen zijn gestructureerde gegevens over elk object.</a:t>
            </a:r>
          </a:p>
          <a:p>
            <a:endParaRPr lang="nl-NL" sz="2800" dirty="0"/>
          </a:p>
          <a:p>
            <a:endParaRPr lang="nl-NL" dirty="0"/>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5</a:t>
            </a:fld>
            <a:endParaRPr lang="nl-NL"/>
          </a:p>
        </p:txBody>
      </p:sp>
    </p:spTree>
    <p:extLst>
      <p:ext uri="{BB962C8B-B14F-4D97-AF65-F5344CB8AC3E}">
        <p14:creationId xmlns:p14="http://schemas.microsoft.com/office/powerpoint/2010/main" val="317837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002060"/>
                </a:solidFill>
              </a:rPr>
              <a:t>(over ruimte en tijd) van de geplande, gesubsidieerde, vergunde en gerealiseerde ruimtelijke objecten voor de opwek van hernieuwbare energie in de </a:t>
            </a:r>
            <a:r>
              <a:rPr lang="nl-NL" b="1" dirty="0" err="1">
                <a:solidFill>
                  <a:srgbClr val="002060"/>
                </a:solidFill>
              </a:rPr>
              <a:t>geo</a:t>
            </a:r>
            <a:r>
              <a:rPr lang="nl-NL" b="1" dirty="0">
                <a:solidFill>
                  <a:srgbClr val="002060"/>
                </a:solidFill>
              </a:rPr>
              <a:t>-basisregistraties en DSO </a:t>
            </a:r>
            <a:r>
              <a:rPr lang="nl-NL" dirty="0">
                <a:solidFill>
                  <a:srgbClr val="002060"/>
                </a:solidFill>
              </a:rPr>
              <a:t>om meer fossielvrije, hernieuwbare opwek te plannen, realiseren en </a:t>
            </a:r>
            <a:r>
              <a:rPr lang="nl-NL" dirty="0" err="1">
                <a:solidFill>
                  <a:srgbClr val="002060"/>
                </a:solidFill>
              </a:rPr>
              <a:t>monitore</a:t>
            </a:r>
            <a:endParaRPr lang="nl-NL" dirty="0">
              <a:solidFill>
                <a:srgbClr val="002060"/>
              </a:solidFill>
            </a:endParaRPr>
          </a:p>
          <a:p>
            <a:pPr lvl="1"/>
            <a:r>
              <a:rPr lang="nl-NL" dirty="0">
                <a:solidFill>
                  <a:srgbClr val="002060"/>
                </a:solidFill>
              </a:rPr>
              <a:t>Zon</a:t>
            </a:r>
          </a:p>
          <a:p>
            <a:pPr lvl="1"/>
            <a:r>
              <a:rPr lang="nl-NL" dirty="0">
                <a:solidFill>
                  <a:srgbClr val="002060"/>
                </a:solidFill>
              </a:rPr>
              <a:t>Wind</a:t>
            </a:r>
          </a:p>
          <a:p>
            <a:pPr lvl="1"/>
            <a:r>
              <a:rPr lang="nl-NL" dirty="0">
                <a:solidFill>
                  <a:srgbClr val="002060"/>
                </a:solidFill>
              </a:rPr>
              <a:t>Waterkracht</a:t>
            </a:r>
          </a:p>
          <a:p>
            <a:r>
              <a:rPr lang="nl-NL" dirty="0">
                <a:solidFill>
                  <a:srgbClr val="002060"/>
                </a:solidFill>
              </a:rPr>
              <a:t>n</a:t>
            </a:r>
            <a:endParaRPr lang="nl-NL" dirty="0"/>
          </a:p>
        </p:txBody>
      </p:sp>
      <p:sp>
        <p:nvSpPr>
          <p:cNvPr id="4" name="Tijdelijke aanduiding voor voettekst 3"/>
          <p:cNvSpPr>
            <a:spLocks noGrp="1"/>
          </p:cNvSpPr>
          <p:nvPr>
            <p:ph type="ftr" sz="quarter" idx="4"/>
          </p:nvPr>
        </p:nvSpPr>
        <p:spPr/>
        <p:txBody>
          <a:bodyPr/>
          <a:lstStyle/>
          <a:p>
            <a:endParaRPr lang="nl-NL" dirty="0"/>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6</a:t>
            </a:fld>
            <a:endParaRPr lang="nl-NL"/>
          </a:p>
        </p:txBody>
      </p:sp>
    </p:spTree>
    <p:extLst>
      <p:ext uri="{BB962C8B-B14F-4D97-AF65-F5344CB8AC3E}">
        <p14:creationId xmlns:p14="http://schemas.microsoft.com/office/powerpoint/2010/main" val="415002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800" dirty="0"/>
              <a:t>Attributen zijn gestructureerde gegevens over elk object.</a:t>
            </a:r>
          </a:p>
          <a:p>
            <a:endParaRPr lang="nl-NL" sz="2800" dirty="0"/>
          </a:p>
          <a:p>
            <a:endParaRPr lang="nl-NL" dirty="0"/>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8</a:t>
            </a:fld>
            <a:endParaRPr lang="nl-NL"/>
          </a:p>
        </p:txBody>
      </p:sp>
    </p:spTree>
    <p:extLst>
      <p:ext uri="{BB962C8B-B14F-4D97-AF65-F5344CB8AC3E}">
        <p14:creationId xmlns:p14="http://schemas.microsoft.com/office/powerpoint/2010/main" val="112779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traditionele lagenbenadering werkt hier niet meer optimaal. Deze sectorale benadering gaat uit van een </a:t>
            </a:r>
            <a:r>
              <a:rPr lang="nl-NL" dirty="0" err="1"/>
              <a:t>occupatielaag</a:t>
            </a:r>
            <a:r>
              <a:rPr lang="nl-NL" dirty="0"/>
              <a:t>, een </a:t>
            </a:r>
            <a:r>
              <a:rPr lang="nl-NL" dirty="0" err="1"/>
              <a:t>netwerklaag</a:t>
            </a:r>
            <a:r>
              <a:rPr lang="nl-NL" dirty="0"/>
              <a:t> en de ondergrond. Deze benadering draagt het risico met zich mee dat de onderlinge samenhang en afhankelijkheden van de ruimtelijke opgaven in ruimte en tijd zowel boven als onder de grond onvoldoende onderkend worden. Tijdens de planvormingsfase kan optimalisatie in één laag of sector immers suboptimaal zijn voor een hele regio of zelfs negatieve effecten hebben op een bovenliggende laag of in een aanpalende sector.</a:t>
            </a:r>
          </a:p>
          <a:p>
            <a:endParaRPr lang="nl-NL" sz="1200" dirty="0">
              <a:solidFill>
                <a:schemeClr val="tx1"/>
              </a:solidFill>
              <a:latin typeface="+mn-lt"/>
              <a:ea typeface="+mn-ea"/>
            </a:endParaRPr>
          </a:p>
          <a:p>
            <a:r>
              <a:rPr lang="nl-NL" sz="1200" dirty="0">
                <a:solidFill>
                  <a:schemeClr val="tx1"/>
                </a:solidFill>
                <a:latin typeface="+mn-lt"/>
                <a:ea typeface="+mn-ea"/>
              </a:rPr>
              <a:t>4. </a:t>
            </a:r>
            <a:r>
              <a:rPr lang="nl-NL" sz="1200" dirty="0">
                <a:solidFill>
                  <a:schemeClr val="accent5">
                    <a:lumMod val="50000"/>
                  </a:schemeClr>
                </a:solidFill>
                <a:latin typeface="Calibri" panose="020F0502020204030204" pitchFamily="34" charset="0"/>
                <a:ea typeface="Calibri" panose="020F0502020204030204" pitchFamily="34" charset="0"/>
              </a:rPr>
              <a:t>De koppeling is alleen te maken via de punt/lijn/polygoon vergelijking, geen verwijzing naar de </a:t>
            </a:r>
            <a:r>
              <a:rPr lang="nl-NL" sz="1200" dirty="0" err="1">
                <a:solidFill>
                  <a:schemeClr val="accent5">
                    <a:lumMod val="50000"/>
                  </a:schemeClr>
                </a:solidFill>
                <a:latin typeface="Calibri" panose="020F0502020204030204" pitchFamily="34" charset="0"/>
                <a:ea typeface="Calibri" panose="020F0502020204030204" pitchFamily="34" charset="0"/>
              </a:rPr>
              <a:t>ID’s</a:t>
            </a:r>
            <a:r>
              <a:rPr lang="nl-NL" sz="1200" dirty="0">
                <a:solidFill>
                  <a:schemeClr val="accent5">
                    <a:lumMod val="50000"/>
                  </a:schemeClr>
                </a:solidFill>
                <a:latin typeface="Calibri" panose="020F0502020204030204" pitchFamily="34" charset="0"/>
                <a:ea typeface="Calibri" panose="020F0502020204030204" pitchFamily="34" charset="0"/>
              </a:rPr>
              <a:t>. Wat betekent dit voor een systeembenadering? Biedt de SOR een oplossing, ook voor DSO?</a:t>
            </a:r>
            <a:endParaRPr lang="nl-NL" dirty="0"/>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9</a:t>
            </a:fld>
            <a:endParaRPr lang="nl-NL"/>
          </a:p>
        </p:txBody>
      </p:sp>
    </p:spTree>
    <p:extLst>
      <p:ext uri="{BB962C8B-B14F-4D97-AF65-F5344CB8AC3E}">
        <p14:creationId xmlns:p14="http://schemas.microsoft.com/office/powerpoint/2010/main" val="1302276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interviews en desktopstudie hebben we ook gekeken naar de ontwikkelingen over hernieuwbare opwek en de huidige monitoring</a:t>
            </a:r>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10</a:t>
            </a:fld>
            <a:endParaRPr lang="nl-NL"/>
          </a:p>
        </p:txBody>
      </p:sp>
    </p:spTree>
    <p:extLst>
      <p:ext uri="{BB962C8B-B14F-4D97-AF65-F5344CB8AC3E}">
        <p14:creationId xmlns:p14="http://schemas.microsoft.com/office/powerpoint/2010/main" val="90406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traditionele lagenbenadering werkt hier niet meer optimaal. Deze sectorale benadering gaat uit van een </a:t>
            </a:r>
            <a:r>
              <a:rPr lang="nl-NL" dirty="0" err="1"/>
              <a:t>occupatielaag</a:t>
            </a:r>
            <a:r>
              <a:rPr lang="nl-NL" dirty="0"/>
              <a:t>, een </a:t>
            </a:r>
            <a:r>
              <a:rPr lang="nl-NL" dirty="0" err="1"/>
              <a:t>netwerklaag</a:t>
            </a:r>
            <a:r>
              <a:rPr lang="nl-NL" dirty="0"/>
              <a:t> en de ondergrond. Deze benadering draagt het risico met zich mee dat de onderlinge samenhang en afhankelijkheden van de ruimtelijke opgaven in ruimte en tijd zowel boven als onder de grond onvoldoende onderkend worden. Tijdens de planvormingsfase kan optimalisatie in één laag of sector immers suboptimaal zijn voor een hele regio of zelfs negatieve effecten hebben op een bovenliggende laag of in een aanpalende sector.</a:t>
            </a:r>
          </a:p>
          <a:p>
            <a:endParaRPr lang="nl-NL" sz="1200" dirty="0">
              <a:solidFill>
                <a:schemeClr val="tx1"/>
              </a:solidFill>
              <a:latin typeface="+mn-lt"/>
              <a:ea typeface="+mn-ea"/>
            </a:endParaRPr>
          </a:p>
          <a:p>
            <a:r>
              <a:rPr lang="nl-NL" sz="1200" dirty="0">
                <a:solidFill>
                  <a:schemeClr val="tx1"/>
                </a:solidFill>
                <a:latin typeface="+mn-lt"/>
                <a:ea typeface="+mn-ea"/>
              </a:rPr>
              <a:t>4. </a:t>
            </a:r>
            <a:r>
              <a:rPr lang="nl-NL" sz="1200" dirty="0">
                <a:solidFill>
                  <a:schemeClr val="accent5">
                    <a:lumMod val="50000"/>
                  </a:schemeClr>
                </a:solidFill>
                <a:latin typeface="Calibri" panose="020F0502020204030204" pitchFamily="34" charset="0"/>
                <a:ea typeface="Calibri" panose="020F0502020204030204" pitchFamily="34" charset="0"/>
              </a:rPr>
              <a:t>De koppeling is alleen te maken via de punt/lijn/polygoon vergelijking, geen verwijzing naar de </a:t>
            </a:r>
            <a:r>
              <a:rPr lang="nl-NL" sz="1200" dirty="0" err="1">
                <a:solidFill>
                  <a:schemeClr val="accent5">
                    <a:lumMod val="50000"/>
                  </a:schemeClr>
                </a:solidFill>
                <a:latin typeface="Calibri" panose="020F0502020204030204" pitchFamily="34" charset="0"/>
                <a:ea typeface="Calibri" panose="020F0502020204030204" pitchFamily="34" charset="0"/>
              </a:rPr>
              <a:t>ID’s</a:t>
            </a:r>
            <a:r>
              <a:rPr lang="nl-NL" sz="1200" dirty="0">
                <a:solidFill>
                  <a:schemeClr val="accent5">
                    <a:lumMod val="50000"/>
                  </a:schemeClr>
                </a:solidFill>
                <a:latin typeface="Calibri" panose="020F0502020204030204" pitchFamily="34" charset="0"/>
                <a:ea typeface="Calibri" panose="020F0502020204030204" pitchFamily="34" charset="0"/>
              </a:rPr>
              <a:t>. Wat betekent dit voor een systeembenadering? Biedt de SOR een oplossing, ook voor DSO?</a:t>
            </a:r>
            <a:endParaRPr lang="nl-NL" dirty="0"/>
          </a:p>
        </p:txBody>
      </p:sp>
      <p:sp>
        <p:nvSpPr>
          <p:cNvPr id="4" name="Tijdelijke aanduiding voor voettekst 3"/>
          <p:cNvSpPr>
            <a:spLocks noGrp="1"/>
          </p:cNvSpPr>
          <p:nvPr>
            <p:ph type="ftr" sz="quarter" idx="4"/>
          </p:nvPr>
        </p:nvSpPr>
        <p:spPr/>
        <p:txBody>
          <a:bodyPr/>
          <a:lstStyle/>
          <a:p>
            <a:r>
              <a:rPr lang="nl-NL"/>
              <a:t>Ontsluiten</a:t>
            </a:r>
          </a:p>
        </p:txBody>
      </p:sp>
      <p:sp>
        <p:nvSpPr>
          <p:cNvPr id="5" name="Tijdelijke aanduiding voor dianummer 4"/>
          <p:cNvSpPr>
            <a:spLocks noGrp="1"/>
          </p:cNvSpPr>
          <p:nvPr>
            <p:ph type="sldNum" sz="quarter" idx="5"/>
          </p:nvPr>
        </p:nvSpPr>
        <p:spPr/>
        <p:txBody>
          <a:bodyPr/>
          <a:lstStyle/>
          <a:p>
            <a:fld id="{274E1DB7-F245-4617-8E7B-79A29201C71D}" type="slidenum">
              <a:rPr lang="nl-NL" smtClean="0"/>
              <a:t>11</a:t>
            </a:fld>
            <a:endParaRPr lang="nl-NL"/>
          </a:p>
        </p:txBody>
      </p:sp>
    </p:spTree>
    <p:extLst>
      <p:ext uri="{BB962C8B-B14F-4D97-AF65-F5344CB8AC3E}">
        <p14:creationId xmlns:p14="http://schemas.microsoft.com/office/powerpoint/2010/main" val="2544248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82721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43068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1-3-2023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344803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1-3-2023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300491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1-3-2023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29159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600" smtClean="0"/>
              <a:pPr algn="ctr"/>
              <a:t>‹nr.›</a:t>
            </a:fld>
            <a:endParaRPr lang="nl-NL" sz="1600" dirty="0"/>
          </a:p>
        </p:txBody>
      </p:sp>
      <p:sp>
        <p:nvSpPr>
          <p:cNvPr id="10" name="Tijdelijke aanduiding voor tekst 9"/>
          <p:cNvSpPr>
            <a:spLocks noGrp="1"/>
          </p:cNvSpPr>
          <p:nvPr>
            <p:ph type="body" sz="quarter" idx="11" hasCustomPrompt="1"/>
          </p:nvPr>
        </p:nvSpPr>
        <p:spPr>
          <a:xfrm>
            <a:off x="623392" y="1316765"/>
            <a:ext cx="10177131" cy="4896544"/>
          </a:xfrm>
          <a:prstGeom prst="rect">
            <a:avLst/>
          </a:prstGeom>
        </p:spPr>
        <p:txBody>
          <a:bodyPr>
            <a:normAutofit/>
          </a:bodyPr>
          <a:lstStyle>
            <a:lvl1pPr marL="0" indent="0">
              <a:buNone/>
              <a:defRPr sz="3200" spc="53" baseline="0">
                <a:solidFill>
                  <a:srgbClr val="271D6C"/>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dirty="0"/>
              <a:t>Tekst</a:t>
            </a:r>
          </a:p>
        </p:txBody>
      </p:sp>
      <p:sp>
        <p:nvSpPr>
          <p:cNvPr id="13" name="Tijdelijke aanduiding voor tekst 9"/>
          <p:cNvSpPr>
            <a:spLocks noGrp="1"/>
          </p:cNvSpPr>
          <p:nvPr>
            <p:ph type="body" sz="quarter" idx="14" hasCustomPrompt="1"/>
          </p:nvPr>
        </p:nvSpPr>
        <p:spPr>
          <a:xfrm>
            <a:off x="623392" y="452669"/>
            <a:ext cx="10177131" cy="672075"/>
          </a:xfrm>
          <a:prstGeom prst="rect">
            <a:avLst/>
          </a:prstGeom>
        </p:spPr>
        <p:txBody>
          <a:bodyPr/>
          <a:lstStyle>
            <a:lvl1pPr marL="0" indent="0">
              <a:buNone/>
              <a:defRPr sz="4000" b="1" i="0" spc="80" baseline="0">
                <a:solidFill>
                  <a:srgbClr val="00A1CD"/>
                </a:solidFill>
                <a:latin typeface="Calibri" pitchFamily="34" charset="0"/>
              </a:defRPr>
            </a:lvl1pPr>
            <a:lvl2pPr marL="609585" indent="0">
              <a:buNone/>
              <a:defRPr/>
            </a:lvl2pPr>
            <a:lvl3pPr marL="1219170" indent="0">
              <a:buNone/>
              <a:defRPr/>
            </a:lvl3pPr>
            <a:lvl4pPr marL="1828754" indent="0">
              <a:buNone/>
              <a:defRPr/>
            </a:lvl4pPr>
            <a:lvl5pPr marL="2438339" indent="0">
              <a:buNone/>
              <a:defRPr/>
            </a:lvl5pPr>
          </a:lstStyle>
          <a:p>
            <a:pPr lvl="0"/>
            <a:r>
              <a:rPr lang="nl-NL" dirty="0"/>
              <a:t>Titel 1 regel</a:t>
            </a:r>
          </a:p>
        </p:txBody>
      </p:sp>
    </p:spTree>
    <p:extLst>
      <p:ext uri="{BB962C8B-B14F-4D97-AF65-F5344CB8AC3E}">
        <p14:creationId xmlns:p14="http://schemas.microsoft.com/office/powerpoint/2010/main" val="3894853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1-3-2023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47242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9DAB9E6C-D992-46B8-A699-3121959111B1}" type="datetimeFigureOut">
              <a:rPr lang="nl-NL" smtClean="0"/>
              <a:t>1-3-2023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320143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2609849"/>
            <a:ext cx="5181600" cy="356711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2609849"/>
            <a:ext cx="5181600" cy="356711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DAB9E6C-D992-46B8-A699-3121959111B1}" type="datetimeFigureOut">
              <a:rPr lang="nl-NL" smtClean="0"/>
              <a:t>1-3-2023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312743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1430338"/>
            <a:ext cx="10515600" cy="1074737"/>
          </a:xfrm>
        </p:spPr>
        <p:txBody>
          <a:bodyPr/>
          <a:lstStyle/>
          <a:p>
            <a:r>
              <a:rPr lang="nl-NL"/>
              <a:t>Klik om de stijl te bewerken</a:t>
            </a:r>
          </a:p>
        </p:txBody>
      </p:sp>
      <p:sp>
        <p:nvSpPr>
          <p:cNvPr id="3" name="Tijdelijke aanduiding voor tekst 2"/>
          <p:cNvSpPr>
            <a:spLocks noGrp="1"/>
          </p:cNvSpPr>
          <p:nvPr>
            <p:ph type="body" idx="1"/>
          </p:nvPr>
        </p:nvSpPr>
        <p:spPr>
          <a:xfrm>
            <a:off x="839788" y="25050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3328987"/>
            <a:ext cx="5157787" cy="28606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25050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3328987"/>
            <a:ext cx="5183188" cy="28606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DAB9E6C-D992-46B8-A699-3121959111B1}" type="datetimeFigureOut">
              <a:rPr lang="nl-NL" smtClean="0"/>
              <a:t>1-3-2023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186322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DAB9E6C-D992-46B8-A699-3121959111B1}" type="datetimeFigureOut">
              <a:rPr lang="nl-NL" smtClean="0"/>
              <a:t>1-3-2023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269512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DAB9E6C-D992-46B8-A699-3121959111B1}" type="datetimeFigureOut">
              <a:rPr lang="nl-NL" smtClean="0"/>
              <a:t>1-3-2023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70251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DAB9E6C-D992-46B8-A699-3121959111B1}" type="datetimeFigureOut">
              <a:rPr lang="nl-NL" smtClean="0"/>
              <a:t>1-3-2023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2257439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DAB9E6C-D992-46B8-A699-3121959111B1}" type="datetimeFigureOut">
              <a:rPr lang="nl-NL" smtClean="0"/>
              <a:t>1-3-2023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DA502BE-BC54-4451-A7A6-20A718925AEB}" type="slidenum">
              <a:rPr lang="nl-NL" smtClean="0"/>
              <a:t>‹nr.›</a:t>
            </a:fld>
            <a:endParaRPr lang="nl-NL"/>
          </a:p>
        </p:txBody>
      </p:sp>
    </p:spTree>
    <p:extLst>
      <p:ext uri="{BB962C8B-B14F-4D97-AF65-F5344CB8AC3E}">
        <p14:creationId xmlns:p14="http://schemas.microsoft.com/office/powerpoint/2010/main" val="8397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Tijdelijke aanduiding voor inhoud 4">
            <a:extLst>
              <a:ext uri="{FF2B5EF4-FFF2-40B4-BE49-F238E27FC236}">
                <a16:creationId xmlns:a16="http://schemas.microsoft.com/office/drawing/2014/main" id="{AE0008A4-FDCF-4D77-BAAE-4D9BF6D034C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0" y="0"/>
            <a:ext cx="12191999" cy="6860777"/>
          </a:xfrm>
          <a:prstGeom prst="rect">
            <a:avLst/>
          </a:prstGeom>
        </p:spPr>
      </p:pic>
      <p:sp>
        <p:nvSpPr>
          <p:cNvPr id="2" name="Tijdelijke aanduiding voor titel 1"/>
          <p:cNvSpPr>
            <a:spLocks noGrp="1"/>
          </p:cNvSpPr>
          <p:nvPr>
            <p:ph type="title"/>
          </p:nvPr>
        </p:nvSpPr>
        <p:spPr>
          <a:xfrm>
            <a:off x="838200" y="1447800"/>
            <a:ext cx="10515600" cy="1162049"/>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2609849"/>
            <a:ext cx="10515600" cy="3567113"/>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B9E6C-D992-46B8-A699-3121959111B1}" type="datetimeFigureOut">
              <a:rPr lang="nl-NL" smtClean="0"/>
              <a:t>1-3-2023</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502BE-BC54-4451-A7A6-20A718925AEB}" type="slidenum">
              <a:rPr lang="nl-NL" smtClean="0"/>
              <a:t>‹nr.›</a:t>
            </a:fld>
            <a:endParaRPr lang="nl-NL"/>
          </a:p>
        </p:txBody>
      </p:sp>
      <p:sp>
        <p:nvSpPr>
          <p:cNvPr id="10" name="Tekstvak 9">
            <a:extLst>
              <a:ext uri="{FF2B5EF4-FFF2-40B4-BE49-F238E27FC236}">
                <a16:creationId xmlns:a16="http://schemas.microsoft.com/office/drawing/2014/main" id="{A610922A-AEF3-4321-8193-1D22B4C2A40E}"/>
              </a:ext>
            </a:extLst>
          </p:cNvPr>
          <p:cNvSpPr txBox="1"/>
          <p:nvPr userDrawn="1">
            <p:extLst>
              <p:ext uri="{1162E1C5-73C7-4A58-AE30-91384D911F3F}">
                <p184:classification xmlns:p184="http://schemas.microsoft.com/office/powerpoint/2018/4/main" val="hdr"/>
              </p:ext>
            </p:extLst>
          </p:nvPr>
        </p:nvSpPr>
        <p:spPr>
          <a:xfrm>
            <a:off x="0" y="0"/>
            <a:ext cx="760413"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Intern gebruik</a:t>
            </a:r>
          </a:p>
        </p:txBody>
      </p:sp>
      <p:sp>
        <p:nvSpPr>
          <p:cNvPr id="11" name="Tekstvak 10">
            <a:extLst>
              <a:ext uri="{FF2B5EF4-FFF2-40B4-BE49-F238E27FC236}">
                <a16:creationId xmlns:a16="http://schemas.microsoft.com/office/drawing/2014/main" id="{647685C5-7E7B-41BC-8E69-10E34AE933E9}"/>
              </a:ext>
            </a:extLst>
          </p:cNvPr>
          <p:cNvSpPr txBox="1"/>
          <p:nvPr userDrawn="1">
            <p:extLst>
              <p:ext uri="{1162E1C5-73C7-4A58-AE30-91384D911F3F}">
                <p184:classification xmlns:p184="http://schemas.microsoft.com/office/powerpoint/2018/4/main" val="ftr"/>
              </p:ext>
            </p:extLst>
          </p:nvPr>
        </p:nvSpPr>
        <p:spPr>
          <a:xfrm>
            <a:off x="0" y="6705600"/>
            <a:ext cx="760413"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Intern gebruik</a:t>
            </a:r>
          </a:p>
        </p:txBody>
      </p:sp>
    </p:spTree>
    <p:extLst>
      <p:ext uri="{BB962C8B-B14F-4D97-AF65-F5344CB8AC3E}">
        <p14:creationId xmlns:p14="http://schemas.microsoft.com/office/powerpoint/2010/main" val="4029570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ata.labs.kadaster.nl/high2x2-energie/-/stories/Energie-High2x2" TargetMode="External"/><Relationship Id="rId2" Type="http://schemas.openxmlformats.org/officeDocument/2006/relationships/image" Target="../media/image8.gif"/><Relationship Id="rId1" Type="http://schemas.openxmlformats.org/officeDocument/2006/relationships/slideLayout" Target="../slideLayouts/slideLayout12.xml"/><Relationship Id="rId4" Type="http://schemas.openxmlformats.org/officeDocument/2006/relationships/image" Target="../media/image9.gif"/></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hyperlink" Target="https://data.labs.kadaster.nl/high2x2-energie/-/queries/energiekg-aantal-turbines/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bag.basisregistraties.overheid.nl/datamodel" TargetMode="External"/><Relationship Id="rId13" Type="http://schemas.openxmlformats.org/officeDocument/2006/relationships/hyperlink" Target="https://www.waarderingskamer.nl/fileadmin/publieksportaal/documents/public/lv-woz/IMWOZ_model/Publicatie_IMWOZ/IMWOZ.html" TargetMode="External"/><Relationship Id="rId3" Type="http://schemas.openxmlformats.org/officeDocument/2006/relationships/hyperlink" Target="https://catalogus.kadaster.nl/brk/nl/groups" TargetMode="External"/><Relationship Id="rId7" Type="http://schemas.openxmlformats.org/officeDocument/2006/relationships/hyperlink" Target="https://catalogus.kadaster.nl/bag/nl/index" TargetMode="External"/><Relationship Id="rId12" Type="http://schemas.openxmlformats.org/officeDocument/2006/relationships/hyperlink" Target="https://www.waarderingskamer.nl/fileadmin/publieksportaal/documents/public/lv-woz/waardelijsten/Uniforme_Soortobjectcodelijst_versie_2021_04_20.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begrippen.geostandaarden.nl/sor/nl/groups" TargetMode="External"/><Relationship Id="rId11" Type="http://schemas.openxmlformats.org/officeDocument/2006/relationships/hyperlink" Target="https://catalogus.kadaster.nl/brk/nl/page/Ondergronds_bouwwerk" TargetMode="External"/><Relationship Id="rId5" Type="http://schemas.openxmlformats.org/officeDocument/2006/relationships/hyperlink" Target="https://brt.basisregistraties.overheid.nl/datamodel" TargetMode="External"/><Relationship Id="rId10" Type="http://schemas.openxmlformats.org/officeDocument/2006/relationships/hyperlink" Target="https://brk.basisregistraties.overheid.nl/datamodel" TargetMode="External"/><Relationship Id="rId4" Type="http://schemas.openxmlformats.org/officeDocument/2006/relationships/hyperlink" Target="https://docs.geostandaarden.nl/imgeo/catalogus/bgt/" TargetMode="External"/><Relationship Id="rId9" Type="http://schemas.openxmlformats.org/officeDocument/2006/relationships/hyperlink" Target="https://www.geonovum.nl/uploads/standards/downloads/BGTGegevenscatalogus111.pdf" TargetMode="External"/><Relationship Id="rId14" Type="http://schemas.openxmlformats.org/officeDocument/2006/relationships/hyperlink" Target="https://geonovum.github.io/IMGeo-objectenhandboe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2">
            <a:extLst>
              <a:ext uri="{FF2B5EF4-FFF2-40B4-BE49-F238E27FC236}">
                <a16:creationId xmlns:a16="http://schemas.microsoft.com/office/drawing/2014/main" id="{0BBA447A-667E-4309-B438-03DF017A0D7A}"/>
              </a:ext>
            </a:extLst>
          </p:cNvPr>
          <p:cNvSpPr txBox="1">
            <a:spLocks/>
          </p:cNvSpPr>
          <p:nvPr/>
        </p:nvSpPr>
        <p:spPr>
          <a:xfrm>
            <a:off x="1321797" y="4121239"/>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dirty="0">
              <a:solidFill>
                <a:schemeClr val="accent1">
                  <a:lumMod val="75000"/>
                </a:schemeClr>
              </a:solidFill>
            </a:endParaRPr>
          </a:p>
        </p:txBody>
      </p:sp>
      <p:sp>
        <p:nvSpPr>
          <p:cNvPr id="2" name="Tekstvak 1">
            <a:extLst>
              <a:ext uri="{FF2B5EF4-FFF2-40B4-BE49-F238E27FC236}">
                <a16:creationId xmlns:a16="http://schemas.microsoft.com/office/drawing/2014/main" id="{00B02F7E-C41A-A974-A34A-5FF4B8CF529B}"/>
              </a:ext>
            </a:extLst>
          </p:cNvPr>
          <p:cNvSpPr txBox="1"/>
          <p:nvPr/>
        </p:nvSpPr>
        <p:spPr>
          <a:xfrm>
            <a:off x="669471" y="2677435"/>
            <a:ext cx="5224326" cy="3108543"/>
          </a:xfrm>
          <a:prstGeom prst="rect">
            <a:avLst/>
          </a:prstGeom>
          <a:noFill/>
        </p:spPr>
        <p:txBody>
          <a:bodyPr wrap="square" rtlCol="0">
            <a:spAutoFit/>
          </a:bodyPr>
          <a:lstStyle/>
          <a:p>
            <a:r>
              <a:rPr lang="nl-NL" sz="2800" dirty="0">
                <a:solidFill>
                  <a:srgbClr val="002060"/>
                </a:solidFill>
                <a:latin typeface="+mj-lt"/>
              </a:rPr>
              <a:t>Jeroen Baltussen (RVO/VIVET) </a:t>
            </a:r>
          </a:p>
          <a:p>
            <a:r>
              <a:rPr lang="nl-NL" sz="2800" dirty="0">
                <a:solidFill>
                  <a:srgbClr val="002060"/>
                </a:solidFill>
                <a:latin typeface="+mj-lt"/>
              </a:rPr>
              <a:t>Lucia Zwart (RVO)</a:t>
            </a:r>
          </a:p>
          <a:p>
            <a:r>
              <a:rPr lang="nl-NL" sz="2800" dirty="0">
                <a:solidFill>
                  <a:srgbClr val="002060"/>
                </a:solidFill>
                <a:latin typeface="+mj-lt"/>
              </a:rPr>
              <a:t>Tony Baving (Kadaster)</a:t>
            </a:r>
          </a:p>
          <a:p>
            <a:r>
              <a:rPr lang="nl-NL" sz="2800" dirty="0">
                <a:solidFill>
                  <a:srgbClr val="002060"/>
                </a:solidFill>
                <a:latin typeface="+mj-lt"/>
              </a:rPr>
              <a:t>Wouter Beek (Kadaster)</a:t>
            </a:r>
          </a:p>
          <a:p>
            <a:r>
              <a:rPr lang="nl-NL" sz="2800" dirty="0">
                <a:solidFill>
                  <a:srgbClr val="002060"/>
                </a:solidFill>
                <a:latin typeface="+mj-lt"/>
              </a:rPr>
              <a:t>Erwin Folmer (Kadaster)</a:t>
            </a:r>
          </a:p>
          <a:p>
            <a:r>
              <a:rPr lang="nl-NL" sz="2800" dirty="0">
                <a:solidFill>
                  <a:srgbClr val="002060"/>
                </a:solidFill>
                <a:latin typeface="+mj-lt"/>
              </a:rPr>
              <a:t>Magdalena Grus (Kadaster)</a:t>
            </a:r>
          </a:p>
          <a:p>
            <a:r>
              <a:rPr lang="nl-NL" sz="2800" dirty="0">
                <a:solidFill>
                  <a:srgbClr val="002060"/>
                </a:solidFill>
                <a:latin typeface="+mj-lt"/>
              </a:rPr>
              <a:t>Thomas de Groot (Kadaster)</a:t>
            </a:r>
          </a:p>
        </p:txBody>
      </p:sp>
      <p:sp>
        <p:nvSpPr>
          <p:cNvPr id="3" name="Tekstvak 2">
            <a:extLst>
              <a:ext uri="{FF2B5EF4-FFF2-40B4-BE49-F238E27FC236}">
                <a16:creationId xmlns:a16="http://schemas.microsoft.com/office/drawing/2014/main" id="{64D46ACE-68D9-A13C-8444-76D41750B34F}"/>
              </a:ext>
            </a:extLst>
          </p:cNvPr>
          <p:cNvSpPr txBox="1"/>
          <p:nvPr/>
        </p:nvSpPr>
        <p:spPr>
          <a:xfrm>
            <a:off x="6096000" y="2677435"/>
            <a:ext cx="5975171" cy="2677656"/>
          </a:xfrm>
          <a:prstGeom prst="rect">
            <a:avLst/>
          </a:prstGeom>
          <a:noFill/>
        </p:spPr>
        <p:txBody>
          <a:bodyPr wrap="square" rtlCol="0">
            <a:spAutoFit/>
          </a:bodyPr>
          <a:lstStyle/>
          <a:p>
            <a:r>
              <a:rPr lang="nl-NL" sz="2800" dirty="0">
                <a:solidFill>
                  <a:srgbClr val="002060"/>
                </a:solidFill>
                <a:latin typeface="+mj-lt"/>
              </a:rPr>
              <a:t>Ingrid van Grootveld (</a:t>
            </a:r>
            <a:r>
              <a:rPr lang="nl-NL" sz="2800" dirty="0" err="1">
                <a:solidFill>
                  <a:srgbClr val="002060"/>
                </a:solidFill>
                <a:latin typeface="+mj-lt"/>
              </a:rPr>
              <a:t>WaterZin</a:t>
            </a:r>
            <a:r>
              <a:rPr lang="nl-NL" sz="2800" dirty="0">
                <a:solidFill>
                  <a:srgbClr val="002060"/>
                </a:solidFill>
                <a:latin typeface="+mj-lt"/>
              </a:rPr>
              <a:t>/VIVET)</a:t>
            </a:r>
          </a:p>
          <a:p>
            <a:r>
              <a:rPr lang="nl-NL" sz="2800" dirty="0">
                <a:solidFill>
                  <a:srgbClr val="002060"/>
                </a:solidFill>
                <a:latin typeface="+mj-lt"/>
              </a:rPr>
              <a:t>Jasper </a:t>
            </a:r>
            <a:r>
              <a:rPr lang="nl-NL" sz="2800" dirty="0" err="1">
                <a:solidFill>
                  <a:srgbClr val="002060"/>
                </a:solidFill>
                <a:latin typeface="+mj-lt"/>
              </a:rPr>
              <a:t>Hoogerwerf</a:t>
            </a:r>
            <a:r>
              <a:rPr lang="nl-NL" sz="2800" dirty="0">
                <a:solidFill>
                  <a:srgbClr val="002060"/>
                </a:solidFill>
                <a:latin typeface="+mj-lt"/>
              </a:rPr>
              <a:t> (Kadaster)</a:t>
            </a:r>
          </a:p>
          <a:p>
            <a:r>
              <a:rPr lang="nl-NL" sz="2800" dirty="0">
                <a:solidFill>
                  <a:srgbClr val="002060"/>
                </a:solidFill>
                <a:latin typeface="+mj-lt"/>
              </a:rPr>
              <a:t>Jeroen Hovens (NPRES)</a:t>
            </a:r>
          </a:p>
          <a:p>
            <a:r>
              <a:rPr lang="nl-NL" sz="2800" dirty="0">
                <a:solidFill>
                  <a:srgbClr val="002060"/>
                </a:solidFill>
                <a:latin typeface="+mj-lt"/>
              </a:rPr>
              <a:t>Rinske Hofman (Kadaster)</a:t>
            </a:r>
          </a:p>
          <a:p>
            <a:r>
              <a:rPr lang="nl-NL" sz="2800" dirty="0">
                <a:solidFill>
                  <a:srgbClr val="002060"/>
                </a:solidFill>
                <a:latin typeface="+mj-lt"/>
              </a:rPr>
              <a:t>Martin Tillema (Kadaster/VIVET)</a:t>
            </a:r>
          </a:p>
          <a:p>
            <a:r>
              <a:rPr lang="nl-NL" sz="2800" dirty="0">
                <a:solidFill>
                  <a:srgbClr val="002060"/>
                </a:solidFill>
                <a:latin typeface="+mj-lt"/>
              </a:rPr>
              <a:t>Lexi Rowland (Kadaster)</a:t>
            </a:r>
          </a:p>
        </p:txBody>
      </p:sp>
      <p:sp>
        <p:nvSpPr>
          <p:cNvPr id="8" name="Tekstvak 7">
            <a:extLst>
              <a:ext uri="{FF2B5EF4-FFF2-40B4-BE49-F238E27FC236}">
                <a16:creationId xmlns:a16="http://schemas.microsoft.com/office/drawing/2014/main" id="{9F5D6D77-B850-2EA7-BDC3-04FD3DDBD6F8}"/>
              </a:ext>
            </a:extLst>
          </p:cNvPr>
          <p:cNvSpPr txBox="1"/>
          <p:nvPr/>
        </p:nvSpPr>
        <p:spPr>
          <a:xfrm>
            <a:off x="4740231" y="356113"/>
            <a:ext cx="6134100" cy="769441"/>
          </a:xfrm>
          <a:prstGeom prst="rect">
            <a:avLst/>
          </a:prstGeom>
          <a:noFill/>
        </p:spPr>
        <p:txBody>
          <a:bodyPr wrap="square">
            <a:spAutoFit/>
          </a:bodyPr>
          <a:lstStyle/>
          <a:p>
            <a:r>
              <a:rPr lang="nl-NL" sz="4400" dirty="0">
                <a:solidFill>
                  <a:srgbClr val="002060"/>
                </a:solidFill>
              </a:rPr>
              <a:t>#Energie</a:t>
            </a:r>
          </a:p>
        </p:txBody>
      </p:sp>
    </p:spTree>
    <p:extLst>
      <p:ext uri="{BB962C8B-B14F-4D97-AF65-F5344CB8AC3E}">
        <p14:creationId xmlns:p14="http://schemas.microsoft.com/office/powerpoint/2010/main" val="48989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8C0CB-FC7E-4487-B327-C64E57ED6B04}"/>
              </a:ext>
            </a:extLst>
          </p:cNvPr>
          <p:cNvSpPr>
            <a:spLocks noGrp="1"/>
          </p:cNvSpPr>
          <p:nvPr>
            <p:ph type="title"/>
          </p:nvPr>
        </p:nvSpPr>
        <p:spPr>
          <a:xfrm>
            <a:off x="4564811" y="100013"/>
            <a:ext cx="10515600" cy="1162049"/>
          </a:xfrm>
        </p:spPr>
        <p:txBody>
          <a:bodyPr/>
          <a:lstStyle/>
          <a:p>
            <a:r>
              <a:rPr lang="nl-NL" dirty="0">
                <a:solidFill>
                  <a:srgbClr val="002060"/>
                </a:solidFill>
              </a:rPr>
              <a:t>Stap 1: verdere ontwikkelingen</a:t>
            </a:r>
          </a:p>
        </p:txBody>
      </p:sp>
      <p:sp>
        <p:nvSpPr>
          <p:cNvPr id="3" name="Tijdelijke aanduiding voor inhoud 2">
            <a:extLst>
              <a:ext uri="{FF2B5EF4-FFF2-40B4-BE49-F238E27FC236}">
                <a16:creationId xmlns:a16="http://schemas.microsoft.com/office/drawing/2014/main" id="{B746E8C3-3938-4D6F-84B9-E33C5A196C81}"/>
              </a:ext>
            </a:extLst>
          </p:cNvPr>
          <p:cNvSpPr>
            <a:spLocks noGrp="1"/>
          </p:cNvSpPr>
          <p:nvPr>
            <p:ph idx="1"/>
          </p:nvPr>
        </p:nvSpPr>
        <p:spPr>
          <a:xfrm>
            <a:off x="838200" y="1574800"/>
            <a:ext cx="10515600" cy="5386439"/>
          </a:xfrm>
        </p:spPr>
        <p:txBody>
          <a:bodyPr numCol="1">
            <a:normAutofit fontScale="85000" lnSpcReduction="20000"/>
          </a:bodyPr>
          <a:lstStyle/>
          <a:p>
            <a:pPr>
              <a:spcAft>
                <a:spcPts val="1200"/>
              </a:spcAft>
            </a:pPr>
            <a:r>
              <a:rPr lang="nl-NL" dirty="0">
                <a:solidFill>
                  <a:srgbClr val="002060"/>
                </a:solidFill>
                <a:latin typeface="+mj-lt"/>
              </a:rPr>
              <a:t>DIS-</a:t>
            </a:r>
            <a:r>
              <a:rPr lang="nl-NL" dirty="0" err="1">
                <a:solidFill>
                  <a:srgbClr val="002060"/>
                </a:solidFill>
                <a:latin typeface="+mj-lt"/>
              </a:rPr>
              <a:t>Geo</a:t>
            </a:r>
            <a:r>
              <a:rPr lang="nl-NL" dirty="0">
                <a:solidFill>
                  <a:srgbClr val="002060"/>
                </a:solidFill>
                <a:latin typeface="+mj-lt"/>
              </a:rPr>
              <a:t> (doorontwikkeling in samenhang-</a:t>
            </a:r>
            <a:r>
              <a:rPr lang="nl-NL" dirty="0" err="1">
                <a:solidFill>
                  <a:srgbClr val="002060"/>
                </a:solidFill>
                <a:latin typeface="+mj-lt"/>
              </a:rPr>
              <a:t>geo</a:t>
            </a:r>
            <a:r>
              <a:rPr lang="nl-NL" dirty="0">
                <a:solidFill>
                  <a:srgbClr val="002060"/>
                </a:solidFill>
                <a:latin typeface="+mj-lt"/>
              </a:rPr>
              <a:t> basisregistraties) BZK-&gt;</a:t>
            </a:r>
          </a:p>
          <a:p>
            <a:pPr lvl="1">
              <a:spcAft>
                <a:spcPts val="1200"/>
              </a:spcAft>
            </a:pPr>
            <a:r>
              <a:rPr lang="nl-NL" dirty="0">
                <a:solidFill>
                  <a:srgbClr val="002060"/>
                </a:solidFill>
                <a:latin typeface="+mj-lt"/>
              </a:rPr>
              <a:t>De </a:t>
            </a:r>
            <a:r>
              <a:rPr lang="nl-NL" dirty="0" err="1">
                <a:solidFill>
                  <a:srgbClr val="002060"/>
                </a:solidFill>
                <a:latin typeface="+mj-lt"/>
              </a:rPr>
              <a:t>geobasisregistraties</a:t>
            </a:r>
            <a:r>
              <a:rPr lang="nl-NL" dirty="0">
                <a:solidFill>
                  <a:srgbClr val="002060"/>
                </a:solidFill>
                <a:latin typeface="+mj-lt"/>
              </a:rPr>
              <a:t> zijn los van elkaar ontwikkeld, en vormen daardoor nog geen samenhangend geheel. Dat staat optimale synergie in sturing, bekostiging, inwinning, kwaliteitsbeheer, en gebruik, en de bijbehorende kostenvoordelen, in de weg. Koppeling BAG en BGT al gerealiseerd, BRO in ontwikkeling en BRK en BRT worden doorgelicht. </a:t>
            </a:r>
          </a:p>
          <a:p>
            <a:pPr>
              <a:spcAft>
                <a:spcPts val="1200"/>
              </a:spcAft>
            </a:pPr>
            <a:r>
              <a:rPr lang="nl-NL" dirty="0" err="1">
                <a:solidFill>
                  <a:srgbClr val="002060"/>
                </a:solidFill>
                <a:latin typeface="+mj-lt"/>
              </a:rPr>
              <a:t>Linked</a:t>
            </a:r>
            <a:r>
              <a:rPr lang="nl-NL" dirty="0">
                <a:solidFill>
                  <a:srgbClr val="002060"/>
                </a:solidFill>
                <a:latin typeface="+mj-lt"/>
              </a:rPr>
              <a:t> Data-&gt;Federatief stelsel en Knowledge </a:t>
            </a:r>
            <a:r>
              <a:rPr lang="nl-NL" dirty="0" err="1">
                <a:solidFill>
                  <a:srgbClr val="002060"/>
                </a:solidFill>
                <a:latin typeface="+mj-lt"/>
              </a:rPr>
              <a:t>Graph</a:t>
            </a:r>
            <a:r>
              <a:rPr lang="nl-NL" dirty="0">
                <a:solidFill>
                  <a:srgbClr val="002060"/>
                </a:solidFill>
                <a:latin typeface="+mj-lt"/>
              </a:rPr>
              <a:t> bij Kadaster-&gt; techniek is beschikbaar</a:t>
            </a:r>
          </a:p>
          <a:p>
            <a:pPr>
              <a:spcAft>
                <a:spcPts val="1200"/>
              </a:spcAft>
            </a:pPr>
            <a:r>
              <a:rPr lang="nl-NL" dirty="0">
                <a:solidFill>
                  <a:srgbClr val="002060"/>
                </a:solidFill>
                <a:latin typeface="+mj-lt"/>
              </a:rPr>
              <a:t>RVO-&gt; nationale en regionale klimaatmonitor-&gt; basisindicatoren gezamenlijk met regionale overheden opgesteld, </a:t>
            </a:r>
          </a:p>
          <a:p>
            <a:pPr>
              <a:spcAft>
                <a:spcPts val="1200"/>
              </a:spcAft>
            </a:pPr>
            <a:r>
              <a:rPr lang="nl-NL" dirty="0">
                <a:solidFill>
                  <a:srgbClr val="002060"/>
                </a:solidFill>
                <a:latin typeface="+mj-lt"/>
              </a:rPr>
              <a:t>RVO-&gt; Monitor wind op land en zon op land voor NPRES essentieel, nu WOL alleen via commercieel bestand (</a:t>
            </a:r>
            <a:r>
              <a:rPr lang="nl-NL" dirty="0" err="1">
                <a:solidFill>
                  <a:srgbClr val="002060"/>
                </a:solidFill>
                <a:latin typeface="+mj-lt"/>
              </a:rPr>
              <a:t>windstats</a:t>
            </a:r>
            <a:r>
              <a:rPr lang="nl-NL" dirty="0">
                <a:solidFill>
                  <a:srgbClr val="002060"/>
                </a:solidFill>
                <a:latin typeface="+mj-lt"/>
              </a:rPr>
              <a:t>), zoektocht </a:t>
            </a:r>
          </a:p>
          <a:p>
            <a:pPr>
              <a:spcAft>
                <a:spcPts val="1200"/>
              </a:spcAft>
            </a:pPr>
            <a:r>
              <a:rPr lang="nl-NL" dirty="0">
                <a:solidFill>
                  <a:srgbClr val="002060"/>
                </a:solidFill>
                <a:latin typeface="+mj-lt"/>
              </a:rPr>
              <a:t>Vanuit project EAN-BAG blijkt de koppeling via de unieke BAG-identificatiecode veel beter met andere relevante data, dan een koppeling via adres. Via de BAG worden ook geometrische gegevens vastgelegd, die kunnen leiden tot eenduidige </a:t>
            </a:r>
            <a:r>
              <a:rPr lang="nl-NL" dirty="0" err="1">
                <a:solidFill>
                  <a:srgbClr val="002060"/>
                </a:solidFill>
                <a:latin typeface="+mj-lt"/>
              </a:rPr>
              <a:t>GISkaarten</a:t>
            </a:r>
            <a:endParaRPr lang="nl-NL" dirty="0">
              <a:solidFill>
                <a:srgbClr val="002060"/>
              </a:solidFill>
              <a:latin typeface="+mj-lt"/>
            </a:endParaRPr>
          </a:p>
        </p:txBody>
      </p:sp>
    </p:spTree>
    <p:extLst>
      <p:ext uri="{BB962C8B-B14F-4D97-AF65-F5344CB8AC3E}">
        <p14:creationId xmlns:p14="http://schemas.microsoft.com/office/powerpoint/2010/main" val="926013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6E177C1E-A172-490C-8C85-E88128280AA1}"/>
              </a:ext>
            </a:extLst>
          </p:cNvPr>
          <p:cNvSpPr txBox="1"/>
          <p:nvPr/>
        </p:nvSpPr>
        <p:spPr>
          <a:xfrm>
            <a:off x="3784210" y="216361"/>
            <a:ext cx="7921283" cy="1938992"/>
          </a:xfrm>
          <a:prstGeom prst="rect">
            <a:avLst/>
          </a:prstGeom>
          <a:noFill/>
        </p:spPr>
        <p:txBody>
          <a:bodyPr wrap="square" rtlCol="0">
            <a:spAutoFit/>
          </a:bodyPr>
          <a:lstStyle/>
          <a:p>
            <a:r>
              <a:rPr lang="nl-NL" sz="4000" b="1" dirty="0">
                <a:solidFill>
                  <a:schemeClr val="accent5">
                    <a:lumMod val="50000"/>
                  </a:schemeClr>
                </a:solidFill>
                <a:effectLst/>
                <a:latin typeface="+mj-lt"/>
                <a:ea typeface="Calibri" panose="020F0502020204030204" pitchFamily="34" charset="0"/>
              </a:rPr>
              <a:t>Stap 2 </a:t>
            </a:r>
            <a:r>
              <a:rPr lang="nl-NL" sz="4000" b="1" dirty="0">
                <a:solidFill>
                  <a:schemeClr val="accent5">
                    <a:lumMod val="50000"/>
                  </a:schemeClr>
                </a:solidFill>
                <a:latin typeface="+mj-lt"/>
                <a:ea typeface="Calibri" panose="020F0502020204030204" pitchFamily="34" charset="0"/>
              </a:rPr>
              <a:t>werksessie gebruikers </a:t>
            </a:r>
            <a:r>
              <a:rPr lang="nl-NL" sz="4000" dirty="0">
                <a:solidFill>
                  <a:schemeClr val="accent5">
                    <a:lumMod val="50000"/>
                  </a:schemeClr>
                </a:solidFill>
                <a:latin typeface="+mj-lt"/>
                <a:ea typeface="Calibri" panose="020F0502020204030204" pitchFamily="34" charset="0"/>
              </a:rPr>
              <a:t>NBNL/ IPO/VNG/NPRES/BZK/RVO/Kadaster</a:t>
            </a:r>
          </a:p>
          <a:p>
            <a:endParaRPr lang="nl-NL" sz="4000" b="1" dirty="0">
              <a:solidFill>
                <a:schemeClr val="accent5">
                  <a:lumMod val="50000"/>
                </a:schemeClr>
              </a:solidFill>
              <a:effectLst/>
              <a:latin typeface="+mj-lt"/>
              <a:ea typeface="Calibri" panose="020F0502020204030204" pitchFamily="34" charset="0"/>
            </a:endParaRPr>
          </a:p>
        </p:txBody>
      </p:sp>
      <p:sp>
        <p:nvSpPr>
          <p:cNvPr id="3" name="Tijdelijke aanduiding voor inhoud 2">
            <a:extLst>
              <a:ext uri="{FF2B5EF4-FFF2-40B4-BE49-F238E27FC236}">
                <a16:creationId xmlns:a16="http://schemas.microsoft.com/office/drawing/2014/main" id="{1F675457-3B9A-A815-CD2C-EBC8B214DA6B}"/>
              </a:ext>
            </a:extLst>
          </p:cNvPr>
          <p:cNvSpPr>
            <a:spLocks noGrp="1"/>
          </p:cNvSpPr>
          <p:nvPr>
            <p:ph idx="1"/>
          </p:nvPr>
        </p:nvSpPr>
        <p:spPr>
          <a:xfrm>
            <a:off x="838200" y="1463041"/>
            <a:ext cx="10515600" cy="5394959"/>
          </a:xfrm>
        </p:spPr>
        <p:txBody>
          <a:bodyPr>
            <a:noAutofit/>
          </a:bodyPr>
          <a:lstStyle/>
          <a:p>
            <a:pPr>
              <a:spcBef>
                <a:spcPts val="0"/>
              </a:spcBef>
            </a:pPr>
            <a:r>
              <a:rPr lang="nl-NL" sz="2400" dirty="0">
                <a:solidFill>
                  <a:schemeClr val="accent5">
                    <a:lumMod val="50000"/>
                  </a:schemeClr>
                </a:solidFill>
                <a:latin typeface="+mj-lt"/>
                <a:ea typeface="Calibri" panose="020F0502020204030204" pitchFamily="34" charset="0"/>
              </a:rPr>
              <a:t>Er is behoefte vanuit de groep om de BRO te gebruiken </a:t>
            </a:r>
            <a:r>
              <a:rPr lang="nl-NL" sz="2400" dirty="0" err="1">
                <a:solidFill>
                  <a:schemeClr val="accent5">
                    <a:lumMod val="50000"/>
                  </a:schemeClr>
                </a:solidFill>
                <a:latin typeface="+mj-lt"/>
                <a:ea typeface="Calibri" panose="020F0502020204030204" pitchFamily="34" charset="0"/>
              </a:rPr>
              <a:t>ivm</a:t>
            </a:r>
            <a:r>
              <a:rPr lang="nl-NL" sz="2400" dirty="0">
                <a:solidFill>
                  <a:schemeClr val="accent5">
                    <a:lumMod val="50000"/>
                  </a:schemeClr>
                </a:solidFill>
                <a:latin typeface="+mj-lt"/>
                <a:ea typeface="Calibri" panose="020F0502020204030204" pitchFamily="34" charset="0"/>
              </a:rPr>
              <a:t> geothermie</a:t>
            </a:r>
          </a:p>
          <a:p>
            <a:pPr>
              <a:spcBef>
                <a:spcPts val="0"/>
              </a:spcBef>
            </a:pPr>
            <a:endParaRPr lang="nl-NL" sz="2400" dirty="0">
              <a:solidFill>
                <a:schemeClr val="accent5">
                  <a:lumMod val="50000"/>
                </a:schemeClr>
              </a:solidFill>
              <a:latin typeface="+mj-lt"/>
              <a:ea typeface="Calibri" panose="020F0502020204030204" pitchFamily="34" charset="0"/>
            </a:endParaRPr>
          </a:p>
          <a:p>
            <a:pPr>
              <a:spcBef>
                <a:spcPts val="0"/>
              </a:spcBef>
            </a:pPr>
            <a:r>
              <a:rPr lang="nl-NL" sz="2400" dirty="0">
                <a:solidFill>
                  <a:schemeClr val="accent5">
                    <a:lumMod val="50000"/>
                  </a:schemeClr>
                </a:solidFill>
                <a:latin typeface="+mj-lt"/>
                <a:ea typeface="Calibri" panose="020F0502020204030204" pitchFamily="34" charset="0"/>
              </a:rPr>
              <a:t>De traditionele lagenbenadering in RO werkt niet voor de energietransitie. De onderlinge samenhang en afhankelijkheden van de opgaven in ruimte/ tijd en boven/onder de grond worden onvoldoende onderkend. </a:t>
            </a:r>
          </a:p>
          <a:p>
            <a:pPr>
              <a:spcBef>
                <a:spcPts val="0"/>
              </a:spcBef>
            </a:pPr>
            <a:endParaRPr lang="nl-NL" sz="2400" dirty="0">
              <a:solidFill>
                <a:schemeClr val="accent5">
                  <a:lumMod val="50000"/>
                </a:schemeClr>
              </a:solidFill>
              <a:latin typeface="+mj-lt"/>
              <a:ea typeface="Calibri" panose="020F0502020204030204" pitchFamily="34" charset="0"/>
            </a:endParaRPr>
          </a:p>
          <a:p>
            <a:pPr>
              <a:spcBef>
                <a:spcPts val="0"/>
              </a:spcBef>
            </a:pPr>
            <a:r>
              <a:rPr lang="nl-NL" sz="2400" dirty="0">
                <a:solidFill>
                  <a:schemeClr val="accent5">
                    <a:lumMod val="50000"/>
                  </a:schemeClr>
                </a:solidFill>
                <a:latin typeface="+mj-lt"/>
                <a:ea typeface="Calibri" panose="020F0502020204030204" pitchFamily="34" charset="0"/>
              </a:rPr>
              <a:t>Onduidelijkheid over de koppeling op objectniveau in DSO</a:t>
            </a:r>
          </a:p>
          <a:p>
            <a:pPr>
              <a:spcBef>
                <a:spcPts val="0"/>
              </a:spcBef>
            </a:pPr>
            <a:endParaRPr lang="nl-NL" sz="2400" dirty="0">
              <a:solidFill>
                <a:schemeClr val="accent5">
                  <a:lumMod val="50000"/>
                </a:schemeClr>
              </a:solidFill>
              <a:latin typeface="+mj-lt"/>
              <a:ea typeface="Calibri" panose="020F0502020204030204" pitchFamily="34" charset="0"/>
            </a:endParaRPr>
          </a:p>
          <a:p>
            <a:pPr>
              <a:spcBef>
                <a:spcPts val="0"/>
              </a:spcBef>
            </a:pPr>
            <a:r>
              <a:rPr lang="nl-NL" sz="2400" dirty="0">
                <a:solidFill>
                  <a:schemeClr val="accent5">
                    <a:lumMod val="50000"/>
                  </a:schemeClr>
                </a:solidFill>
                <a:latin typeface="+mj-lt"/>
                <a:ea typeface="Calibri" panose="020F0502020204030204" pitchFamily="34" charset="0"/>
              </a:rPr>
              <a:t>Het gebruik van andere relevante registraties zou beter </a:t>
            </a:r>
            <a:r>
              <a:rPr lang="nl-NL" sz="2400" dirty="0" err="1">
                <a:solidFill>
                  <a:schemeClr val="accent5">
                    <a:lumMod val="50000"/>
                  </a:schemeClr>
                </a:solidFill>
                <a:latin typeface="+mj-lt"/>
                <a:ea typeface="Calibri" panose="020F0502020204030204" pitchFamily="34" charset="0"/>
              </a:rPr>
              <a:t>koppelbaar</a:t>
            </a:r>
            <a:r>
              <a:rPr lang="nl-NL" sz="2400" dirty="0">
                <a:solidFill>
                  <a:schemeClr val="accent5">
                    <a:lumMod val="50000"/>
                  </a:schemeClr>
                </a:solidFill>
                <a:latin typeface="+mj-lt"/>
                <a:ea typeface="Calibri" panose="020F0502020204030204" pitchFamily="34" charset="0"/>
              </a:rPr>
              <a:t> moeten worden, wellicht dat de </a:t>
            </a:r>
            <a:r>
              <a:rPr lang="nl-NL" sz="2400" dirty="0" err="1">
                <a:solidFill>
                  <a:schemeClr val="accent5">
                    <a:lumMod val="50000"/>
                  </a:schemeClr>
                </a:solidFill>
                <a:latin typeface="+mj-lt"/>
                <a:ea typeface="Calibri" panose="020F0502020204030204" pitchFamily="34" charset="0"/>
              </a:rPr>
              <a:t>ID’s</a:t>
            </a:r>
            <a:r>
              <a:rPr lang="nl-NL" sz="2400" dirty="0">
                <a:solidFill>
                  <a:schemeClr val="accent5">
                    <a:lumMod val="50000"/>
                  </a:schemeClr>
                </a:solidFill>
                <a:latin typeface="+mj-lt"/>
                <a:ea typeface="Calibri" panose="020F0502020204030204" pitchFamily="34" charset="0"/>
              </a:rPr>
              <a:t> uit de basisregistraties kunnen fungeren als koppeling, zonder de basisregistraties helemaal energietransitie </a:t>
            </a:r>
            <a:r>
              <a:rPr lang="nl-NL" sz="2400" dirty="0" err="1">
                <a:solidFill>
                  <a:schemeClr val="accent5">
                    <a:lumMod val="50000"/>
                  </a:schemeClr>
                </a:solidFill>
                <a:latin typeface="+mj-lt"/>
                <a:ea typeface="Calibri" panose="020F0502020204030204" pitchFamily="34" charset="0"/>
              </a:rPr>
              <a:t>proof</a:t>
            </a:r>
            <a:r>
              <a:rPr lang="nl-NL" sz="2400" dirty="0">
                <a:solidFill>
                  <a:schemeClr val="accent5">
                    <a:lumMod val="50000"/>
                  </a:schemeClr>
                </a:solidFill>
                <a:latin typeface="+mj-lt"/>
                <a:ea typeface="Calibri" panose="020F0502020204030204" pitchFamily="34" charset="0"/>
              </a:rPr>
              <a:t> te maken. Hoe dit door te voeren en te handhaven?</a:t>
            </a:r>
          </a:p>
          <a:p>
            <a:pPr>
              <a:spcBef>
                <a:spcPts val="0"/>
              </a:spcBef>
            </a:pPr>
            <a:endParaRPr lang="nl-NL" sz="2400" dirty="0">
              <a:solidFill>
                <a:schemeClr val="accent5">
                  <a:lumMod val="50000"/>
                </a:schemeClr>
              </a:solidFill>
              <a:latin typeface="+mj-lt"/>
              <a:ea typeface="Calibri" panose="020F0502020204030204" pitchFamily="34" charset="0"/>
            </a:endParaRPr>
          </a:p>
          <a:p>
            <a:pPr>
              <a:spcBef>
                <a:spcPts val="0"/>
              </a:spcBef>
            </a:pPr>
            <a:r>
              <a:rPr lang="nl-NL" sz="2400" dirty="0">
                <a:solidFill>
                  <a:schemeClr val="accent5">
                    <a:lumMod val="50000"/>
                  </a:schemeClr>
                </a:solidFill>
                <a:latin typeface="+mj-lt"/>
                <a:ea typeface="Calibri" panose="020F0502020204030204" pitchFamily="34" charset="0"/>
              </a:rPr>
              <a:t>Biedt INSPIRE kansen? Binnen INSPIRE vooralsnog nadruk op bronnen/potentie</a:t>
            </a:r>
          </a:p>
          <a:p>
            <a:pPr marL="0" marR="0" lvl="0" indent="0">
              <a:spcBef>
                <a:spcPts val="0"/>
              </a:spcBef>
              <a:spcAft>
                <a:spcPts val="0"/>
              </a:spcAft>
              <a:buNone/>
            </a:pPr>
            <a:endParaRPr lang="nl-NL" sz="2400" dirty="0">
              <a:solidFill>
                <a:schemeClr val="accent5">
                  <a:lumMod val="50000"/>
                </a:schemeClr>
              </a:solidFill>
              <a:latin typeface="+mj-lt"/>
              <a:ea typeface="Calibri" panose="020F0502020204030204" pitchFamily="34" charset="0"/>
            </a:endParaRPr>
          </a:p>
        </p:txBody>
      </p:sp>
    </p:spTree>
    <p:extLst>
      <p:ext uri="{BB962C8B-B14F-4D97-AF65-F5344CB8AC3E}">
        <p14:creationId xmlns:p14="http://schemas.microsoft.com/office/powerpoint/2010/main" val="194533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8C0CB-FC7E-4487-B327-C64E57ED6B04}"/>
              </a:ext>
            </a:extLst>
          </p:cNvPr>
          <p:cNvSpPr>
            <a:spLocks noGrp="1"/>
          </p:cNvSpPr>
          <p:nvPr>
            <p:ph type="title"/>
          </p:nvPr>
        </p:nvSpPr>
        <p:spPr>
          <a:xfrm>
            <a:off x="3745661" y="100012"/>
            <a:ext cx="10515600" cy="1162049"/>
          </a:xfrm>
        </p:spPr>
        <p:txBody>
          <a:bodyPr/>
          <a:lstStyle/>
          <a:p>
            <a:r>
              <a:rPr lang="nl-NL" dirty="0">
                <a:solidFill>
                  <a:srgbClr val="002060"/>
                </a:solidFill>
              </a:rPr>
              <a:t>Eerste drie conclusies #Energie</a:t>
            </a:r>
          </a:p>
        </p:txBody>
      </p:sp>
      <p:sp>
        <p:nvSpPr>
          <p:cNvPr id="3" name="Tijdelijke aanduiding voor inhoud 2">
            <a:extLst>
              <a:ext uri="{FF2B5EF4-FFF2-40B4-BE49-F238E27FC236}">
                <a16:creationId xmlns:a16="http://schemas.microsoft.com/office/drawing/2014/main" id="{B746E8C3-3938-4D6F-84B9-E33C5A196C81}"/>
              </a:ext>
            </a:extLst>
          </p:cNvPr>
          <p:cNvSpPr>
            <a:spLocks noGrp="1"/>
          </p:cNvSpPr>
          <p:nvPr>
            <p:ph idx="1"/>
          </p:nvPr>
        </p:nvSpPr>
        <p:spPr>
          <a:xfrm>
            <a:off x="838200" y="1574800"/>
            <a:ext cx="10515600" cy="4602163"/>
          </a:xfrm>
        </p:spPr>
        <p:txBody>
          <a:bodyPr numCol="1">
            <a:normAutofit/>
          </a:bodyPr>
          <a:lstStyle/>
          <a:p>
            <a:pPr marL="514350" indent="-514350">
              <a:spcAft>
                <a:spcPts val="1200"/>
              </a:spcAft>
              <a:buFont typeface="+mj-lt"/>
              <a:buAutoNum type="arabicPeriod"/>
            </a:pPr>
            <a:r>
              <a:rPr lang="nl-NL" dirty="0">
                <a:solidFill>
                  <a:srgbClr val="002060"/>
                </a:solidFill>
                <a:latin typeface="+mj-lt"/>
              </a:rPr>
              <a:t>De beschikbaarheid van gestandaardiseerde objectgerichte informatie vormt een belangrijke stap in het uitwisselen van data.</a:t>
            </a:r>
          </a:p>
          <a:p>
            <a:pPr marL="514350" indent="-514350">
              <a:spcAft>
                <a:spcPts val="1200"/>
              </a:spcAft>
              <a:buFont typeface="+mj-lt"/>
              <a:buAutoNum type="arabicPeriod"/>
            </a:pPr>
            <a:r>
              <a:rPr lang="nl-NL" dirty="0">
                <a:solidFill>
                  <a:srgbClr val="002060"/>
                </a:solidFill>
                <a:latin typeface="+mj-lt"/>
              </a:rPr>
              <a:t>Voor een energiesysteemkaart moet het mogelijk zijn om de verschillende energie transitie gerelateerde objecten ruimtelijk te koppelen, naast de unieke object </a:t>
            </a:r>
            <a:r>
              <a:rPr lang="nl-NL" dirty="0" err="1">
                <a:solidFill>
                  <a:srgbClr val="002060"/>
                </a:solidFill>
                <a:latin typeface="+mj-lt"/>
              </a:rPr>
              <a:t>id</a:t>
            </a:r>
            <a:r>
              <a:rPr lang="nl-NL" dirty="0">
                <a:solidFill>
                  <a:srgbClr val="002060"/>
                </a:solidFill>
                <a:latin typeface="+mj-lt"/>
              </a:rPr>
              <a:t>, voor eenduidige koppeling, is daar geometrie voor nodig. </a:t>
            </a:r>
          </a:p>
          <a:p>
            <a:pPr marL="514350" indent="-514350">
              <a:spcAft>
                <a:spcPts val="1200"/>
              </a:spcAft>
              <a:buFont typeface="+mj-lt"/>
              <a:buAutoNum type="arabicPeriod"/>
            </a:pPr>
            <a:r>
              <a:rPr lang="nl-NL" dirty="0">
                <a:solidFill>
                  <a:srgbClr val="002060"/>
                </a:solidFill>
                <a:latin typeface="+mj-lt"/>
              </a:rPr>
              <a:t>De basisregistraties lijken geschikt als (geografische) drager van informatie over belangrijke energieobjecten zeker als de basisregistraties met sectorale data verrijkt kunnen worden. (uitklapmodel van DIS-</a:t>
            </a:r>
            <a:r>
              <a:rPr lang="nl-NL" dirty="0" err="1">
                <a:solidFill>
                  <a:srgbClr val="002060"/>
                </a:solidFill>
                <a:latin typeface="+mj-lt"/>
              </a:rPr>
              <a:t>Geo</a:t>
            </a:r>
            <a:r>
              <a:rPr lang="nl-NL" dirty="0">
                <a:solidFill>
                  <a:srgbClr val="002060"/>
                </a:solidFill>
                <a:latin typeface="+mj-lt"/>
              </a:rPr>
              <a:t>) </a:t>
            </a:r>
          </a:p>
        </p:txBody>
      </p:sp>
    </p:spTree>
    <p:extLst>
      <p:ext uri="{BB962C8B-B14F-4D97-AF65-F5344CB8AC3E}">
        <p14:creationId xmlns:p14="http://schemas.microsoft.com/office/powerpoint/2010/main" val="135195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5CD5FE-749E-41FF-97D5-AE8749D64202}"/>
              </a:ext>
            </a:extLst>
          </p:cNvPr>
          <p:cNvSpPr>
            <a:spLocks noGrp="1"/>
          </p:cNvSpPr>
          <p:nvPr>
            <p:ph type="title"/>
          </p:nvPr>
        </p:nvSpPr>
        <p:spPr>
          <a:xfrm>
            <a:off x="4038600" y="-156713"/>
            <a:ext cx="10515600" cy="1162049"/>
          </a:xfrm>
        </p:spPr>
        <p:txBody>
          <a:bodyPr>
            <a:normAutofit fontScale="90000"/>
          </a:bodyPr>
          <a:lstStyle/>
          <a:p>
            <a:br>
              <a:rPr lang="nl-NL" dirty="0">
                <a:solidFill>
                  <a:schemeClr val="accent1">
                    <a:lumMod val="75000"/>
                  </a:schemeClr>
                </a:solidFill>
              </a:rPr>
            </a:br>
            <a:r>
              <a:rPr lang="nl-NL" dirty="0">
                <a:solidFill>
                  <a:srgbClr val="002060"/>
                </a:solidFill>
              </a:rPr>
              <a:t>#Energie; programma van eisen</a:t>
            </a:r>
            <a:endParaRPr lang="nl-NL" dirty="0">
              <a:solidFill>
                <a:schemeClr val="accent1">
                  <a:lumMod val="75000"/>
                </a:schemeClr>
              </a:solidFill>
            </a:endParaRPr>
          </a:p>
        </p:txBody>
      </p:sp>
      <p:sp>
        <p:nvSpPr>
          <p:cNvPr id="9" name="Tekstvak 8">
            <a:extLst>
              <a:ext uri="{FF2B5EF4-FFF2-40B4-BE49-F238E27FC236}">
                <a16:creationId xmlns:a16="http://schemas.microsoft.com/office/drawing/2014/main" id="{8870CEE2-E652-5459-7F3E-CB63FA0A648F}"/>
              </a:ext>
            </a:extLst>
          </p:cNvPr>
          <p:cNvSpPr txBox="1"/>
          <p:nvPr/>
        </p:nvSpPr>
        <p:spPr>
          <a:xfrm>
            <a:off x="1081093" y="1496345"/>
            <a:ext cx="9599311" cy="5262979"/>
          </a:xfrm>
          <a:prstGeom prst="rect">
            <a:avLst/>
          </a:prstGeom>
          <a:noFill/>
        </p:spPr>
        <p:txBody>
          <a:bodyPr wrap="square">
            <a:spAutoFit/>
          </a:bodyPr>
          <a:lstStyle/>
          <a:p>
            <a:r>
              <a:rPr lang="nl-NL" sz="2800" dirty="0">
                <a:solidFill>
                  <a:srgbClr val="002060"/>
                </a:solidFill>
                <a:latin typeface="+mj-lt"/>
              </a:rPr>
              <a:t>Basisadministraties centraal stellen:</a:t>
            </a:r>
          </a:p>
          <a:p>
            <a:pPr marL="457200" indent="-457200">
              <a:buFont typeface="+mj-lt"/>
              <a:buAutoNum type="arabicPeriod"/>
            </a:pPr>
            <a:r>
              <a:rPr lang="nl-NL" sz="2800" dirty="0">
                <a:solidFill>
                  <a:srgbClr val="002060"/>
                </a:solidFill>
                <a:latin typeface="+mj-lt"/>
              </a:rPr>
              <a:t>publiek openbare data die toegankelijk is en blijft</a:t>
            </a:r>
          </a:p>
          <a:p>
            <a:pPr marL="457200" indent="-457200">
              <a:buFont typeface="+mj-lt"/>
              <a:buAutoNum type="arabicPeriod"/>
            </a:pPr>
            <a:r>
              <a:rPr lang="nl-NL" sz="2800" dirty="0">
                <a:solidFill>
                  <a:srgbClr val="002060"/>
                </a:solidFill>
                <a:latin typeface="+mj-lt"/>
              </a:rPr>
              <a:t>wettelijk verplicht voor overheden, </a:t>
            </a:r>
          </a:p>
          <a:p>
            <a:pPr marL="457200" indent="-457200">
              <a:buFont typeface="+mj-lt"/>
              <a:buAutoNum type="arabicPeriod"/>
            </a:pPr>
            <a:r>
              <a:rPr lang="nl-NL" sz="2800" dirty="0">
                <a:solidFill>
                  <a:srgbClr val="002060"/>
                </a:solidFill>
                <a:latin typeface="+mj-lt"/>
              </a:rPr>
              <a:t>met duidelijke kwaliteitsbewaking en actualisatie. </a:t>
            </a:r>
          </a:p>
          <a:p>
            <a:pPr marL="457200" indent="-457200">
              <a:buFont typeface="+mj-lt"/>
              <a:buAutoNum type="arabicPeriod"/>
            </a:pPr>
            <a:r>
              <a:rPr lang="nl-NL" sz="2800" dirty="0">
                <a:solidFill>
                  <a:srgbClr val="002060"/>
                </a:solidFill>
                <a:latin typeface="+mj-lt"/>
              </a:rPr>
              <a:t>Gemeenten voeren punt 2 uit, stimuleren hergebruik eigen informatie.</a:t>
            </a:r>
          </a:p>
          <a:p>
            <a:pPr marL="457200" indent="-457200">
              <a:buFont typeface="+mj-lt"/>
              <a:buAutoNum type="arabicPeriod"/>
            </a:pPr>
            <a:r>
              <a:rPr lang="nl-NL" sz="2800" dirty="0">
                <a:solidFill>
                  <a:srgbClr val="002060"/>
                </a:solidFill>
                <a:latin typeface="+mj-lt"/>
              </a:rPr>
              <a:t>Data bij de bron; actualiteit van data is gelijk aan die bij de bron, omdat data bij de bron wordt geactualiseerd voor overheden zelf</a:t>
            </a:r>
          </a:p>
          <a:p>
            <a:pPr marL="457200" indent="-457200">
              <a:buFont typeface="+mj-lt"/>
              <a:buAutoNum type="arabicPeriod"/>
            </a:pPr>
            <a:r>
              <a:rPr lang="nl-NL" sz="2800" dirty="0" err="1">
                <a:solidFill>
                  <a:srgbClr val="002060"/>
                </a:solidFill>
                <a:latin typeface="+mj-lt"/>
              </a:rPr>
              <a:t>Koppelbaar</a:t>
            </a:r>
            <a:endParaRPr lang="nl-NL" sz="2800" dirty="0">
              <a:solidFill>
                <a:srgbClr val="002060"/>
              </a:solidFill>
              <a:latin typeface="+mj-lt"/>
            </a:endParaRPr>
          </a:p>
          <a:p>
            <a:endParaRPr lang="nl-NL" sz="2800" dirty="0">
              <a:solidFill>
                <a:srgbClr val="002060"/>
              </a:solidFill>
              <a:latin typeface="+mj-lt"/>
            </a:endParaRPr>
          </a:p>
          <a:p>
            <a:r>
              <a:rPr lang="nl-NL" sz="2800" dirty="0">
                <a:solidFill>
                  <a:srgbClr val="002060"/>
                </a:solidFill>
                <a:latin typeface="+mj-lt"/>
              </a:rPr>
              <a:t>Aanname: daarna wordt het ook makkelijker in DSO</a:t>
            </a:r>
          </a:p>
        </p:txBody>
      </p:sp>
    </p:spTree>
    <p:extLst>
      <p:ext uri="{BB962C8B-B14F-4D97-AF65-F5344CB8AC3E}">
        <p14:creationId xmlns:p14="http://schemas.microsoft.com/office/powerpoint/2010/main" val="160214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E849C120-2391-F570-5EEB-D7E667DE8203}"/>
              </a:ext>
            </a:extLst>
          </p:cNvPr>
          <p:cNvPicPr>
            <a:picLocks noGrp="1" noChangeAspect="1"/>
          </p:cNvPicPr>
          <p:nvPr>
            <p:ph idx="1"/>
          </p:nvPr>
        </p:nvPicPr>
        <p:blipFill>
          <a:blip r:embed="rId2"/>
          <a:stretch>
            <a:fillRect/>
          </a:stretch>
        </p:blipFill>
        <p:spPr>
          <a:xfrm>
            <a:off x="1473785" y="1612314"/>
            <a:ext cx="9499016" cy="3633372"/>
          </a:xfrm>
          <a:prstGeom prst="rect">
            <a:avLst/>
          </a:prstGeom>
        </p:spPr>
      </p:pic>
      <p:sp>
        <p:nvSpPr>
          <p:cNvPr id="2" name="Tekstvak 1">
            <a:extLst>
              <a:ext uri="{FF2B5EF4-FFF2-40B4-BE49-F238E27FC236}">
                <a16:creationId xmlns:a16="http://schemas.microsoft.com/office/drawing/2014/main" id="{A3810FFF-D484-BA21-5595-16CF943847A0}"/>
              </a:ext>
            </a:extLst>
          </p:cNvPr>
          <p:cNvSpPr txBox="1"/>
          <p:nvPr/>
        </p:nvSpPr>
        <p:spPr>
          <a:xfrm>
            <a:off x="3784210" y="373380"/>
            <a:ext cx="7921283" cy="707886"/>
          </a:xfrm>
          <a:prstGeom prst="rect">
            <a:avLst/>
          </a:prstGeom>
          <a:noFill/>
        </p:spPr>
        <p:txBody>
          <a:bodyPr wrap="square" rtlCol="0">
            <a:spAutoFit/>
          </a:bodyPr>
          <a:lstStyle/>
          <a:p>
            <a:r>
              <a:rPr lang="nl-NL" sz="4000" b="1" dirty="0">
                <a:solidFill>
                  <a:schemeClr val="accent5">
                    <a:lumMod val="50000"/>
                  </a:schemeClr>
                </a:solidFill>
                <a:effectLst/>
                <a:latin typeface="+mj-lt"/>
                <a:ea typeface="Calibri" panose="020F0502020204030204" pitchFamily="34" charset="0"/>
              </a:rPr>
              <a:t>Stap 3 </a:t>
            </a:r>
            <a:r>
              <a:rPr lang="nl-NL" sz="4000" b="1" dirty="0">
                <a:solidFill>
                  <a:schemeClr val="accent5">
                    <a:lumMod val="50000"/>
                  </a:schemeClr>
                </a:solidFill>
                <a:latin typeface="+mj-lt"/>
                <a:ea typeface="Calibri" panose="020F0502020204030204" pitchFamily="34" charset="0"/>
              </a:rPr>
              <a:t>High Five</a:t>
            </a:r>
            <a:endParaRPr lang="nl-NL" sz="4000" b="1" dirty="0">
              <a:solidFill>
                <a:schemeClr val="accent5">
                  <a:lumMod val="50000"/>
                </a:schemeClr>
              </a:solidFill>
              <a:effectLst/>
              <a:latin typeface="+mj-lt"/>
              <a:ea typeface="Calibri" panose="020F0502020204030204" pitchFamily="34" charset="0"/>
            </a:endParaRPr>
          </a:p>
        </p:txBody>
      </p:sp>
    </p:spTree>
    <p:extLst>
      <p:ext uri="{BB962C8B-B14F-4D97-AF65-F5344CB8AC3E}">
        <p14:creationId xmlns:p14="http://schemas.microsoft.com/office/powerpoint/2010/main" val="3115226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B87DE89-1EE2-B8B8-8214-4EBC5C13C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549" y="1533361"/>
            <a:ext cx="10058805" cy="5550584"/>
          </a:xfrm>
          <a:prstGeom prst="rect">
            <a:avLst/>
          </a:prstGeom>
        </p:spPr>
      </p:pic>
      <p:sp>
        <p:nvSpPr>
          <p:cNvPr id="2" name="Titel 1">
            <a:extLst>
              <a:ext uri="{FF2B5EF4-FFF2-40B4-BE49-F238E27FC236}">
                <a16:creationId xmlns:a16="http://schemas.microsoft.com/office/drawing/2014/main" id="{04A6B709-FC94-4A3F-8FF8-555976CA8E35}"/>
              </a:ext>
            </a:extLst>
          </p:cNvPr>
          <p:cNvSpPr>
            <a:spLocks noGrp="1"/>
          </p:cNvSpPr>
          <p:nvPr>
            <p:ph type="title"/>
          </p:nvPr>
        </p:nvSpPr>
        <p:spPr>
          <a:xfrm>
            <a:off x="4055952" y="466721"/>
            <a:ext cx="10515600" cy="1162049"/>
          </a:xfrm>
        </p:spPr>
        <p:txBody>
          <a:bodyPr>
            <a:normAutofit fontScale="90000"/>
          </a:bodyPr>
          <a:lstStyle/>
          <a:p>
            <a:br>
              <a:rPr lang="nl-NL" dirty="0">
                <a:solidFill>
                  <a:srgbClr val="002060"/>
                </a:solidFill>
              </a:rPr>
            </a:br>
            <a:endParaRPr lang="nl-NL" dirty="0">
              <a:solidFill>
                <a:srgbClr val="002060"/>
              </a:solidFill>
            </a:endParaRPr>
          </a:p>
        </p:txBody>
      </p:sp>
      <p:sp>
        <p:nvSpPr>
          <p:cNvPr id="3" name="Tijdelijke aanduiding voor inhoud 2">
            <a:extLst>
              <a:ext uri="{FF2B5EF4-FFF2-40B4-BE49-F238E27FC236}">
                <a16:creationId xmlns:a16="http://schemas.microsoft.com/office/drawing/2014/main" id="{57165A15-05BF-405B-956F-6E079FDD5EC9}"/>
              </a:ext>
            </a:extLst>
          </p:cNvPr>
          <p:cNvSpPr>
            <a:spLocks noGrp="1"/>
          </p:cNvSpPr>
          <p:nvPr>
            <p:ph idx="1"/>
          </p:nvPr>
        </p:nvSpPr>
        <p:spPr>
          <a:xfrm>
            <a:off x="838200" y="1628771"/>
            <a:ext cx="10515600" cy="4548192"/>
          </a:xfrm>
        </p:spPr>
        <p:txBody>
          <a:bodyPr/>
          <a:lstStyle/>
          <a:p>
            <a:r>
              <a:rPr lang="nl-NL" dirty="0"/>
              <a:t>Groot denken, klein beginnen</a:t>
            </a:r>
            <a:endParaRPr lang="en-GB" dirty="0"/>
          </a:p>
          <a:p>
            <a:pPr marL="0" indent="0">
              <a:buNone/>
            </a:pPr>
            <a:endParaRPr lang="nl-NL" dirty="0"/>
          </a:p>
        </p:txBody>
      </p:sp>
    </p:spTree>
    <p:extLst>
      <p:ext uri="{BB962C8B-B14F-4D97-AF65-F5344CB8AC3E}">
        <p14:creationId xmlns:p14="http://schemas.microsoft.com/office/powerpoint/2010/main" val="2522418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A6A5C8A-E8F1-BEF6-9D4E-2C124D583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428750"/>
            <a:ext cx="4849091" cy="3081362"/>
          </a:xfrm>
          <a:prstGeom prst="rect">
            <a:avLst/>
          </a:prstGeom>
        </p:spPr>
      </p:pic>
      <p:sp>
        <p:nvSpPr>
          <p:cNvPr id="3" name="Tijdelijke aanduiding voor tekst 2">
            <a:extLst>
              <a:ext uri="{FF2B5EF4-FFF2-40B4-BE49-F238E27FC236}">
                <a16:creationId xmlns:a16="http://schemas.microsoft.com/office/drawing/2014/main" id="{CA291F4A-FB6C-420A-9475-654F090272D4}"/>
              </a:ext>
            </a:extLst>
          </p:cNvPr>
          <p:cNvSpPr>
            <a:spLocks noGrp="1"/>
          </p:cNvSpPr>
          <p:nvPr>
            <p:ph type="body" sz="quarter" idx="14"/>
          </p:nvPr>
        </p:nvSpPr>
        <p:spPr>
          <a:xfrm>
            <a:off x="4105175" y="452669"/>
            <a:ext cx="6695348" cy="672075"/>
          </a:xfrm>
        </p:spPr>
        <p:txBody>
          <a:bodyPr>
            <a:normAutofit fontScale="85000" lnSpcReduction="10000"/>
          </a:bodyPr>
          <a:lstStyle/>
          <a:p>
            <a:r>
              <a:rPr lang="nl-NL" sz="3600" b="1" dirty="0">
                <a:solidFill>
                  <a:srgbClr val="002060"/>
                </a:solidFill>
                <a:latin typeface="+mj-lt"/>
              </a:rPr>
              <a:t>Knowledge </a:t>
            </a:r>
            <a:r>
              <a:rPr lang="nl-NL" sz="3600" b="1" dirty="0" err="1">
                <a:solidFill>
                  <a:srgbClr val="002060"/>
                </a:solidFill>
                <a:latin typeface="+mj-lt"/>
              </a:rPr>
              <a:t>Graph</a:t>
            </a:r>
            <a:r>
              <a:rPr lang="nl-NL" sz="3600" b="1" dirty="0">
                <a:solidFill>
                  <a:srgbClr val="002060"/>
                </a:solidFill>
                <a:latin typeface="+mj-lt"/>
              </a:rPr>
              <a:t> en federatief stelsel</a:t>
            </a:r>
          </a:p>
          <a:p>
            <a:endParaRPr lang="nl-NL" b="1" dirty="0"/>
          </a:p>
          <a:p>
            <a:endParaRPr lang="nl-NL" dirty="0"/>
          </a:p>
        </p:txBody>
      </p:sp>
      <p:sp>
        <p:nvSpPr>
          <p:cNvPr id="7" name="Tekstvak 6">
            <a:hlinkClick r:id="rId3"/>
            <a:extLst>
              <a:ext uri="{FF2B5EF4-FFF2-40B4-BE49-F238E27FC236}">
                <a16:creationId xmlns:a16="http://schemas.microsoft.com/office/drawing/2014/main" id="{9BE3E4F2-C47B-4AB0-A81B-8E23627C272C}"/>
              </a:ext>
            </a:extLst>
          </p:cNvPr>
          <p:cNvSpPr txBox="1"/>
          <p:nvPr/>
        </p:nvSpPr>
        <p:spPr>
          <a:xfrm>
            <a:off x="4105175" y="1059418"/>
            <a:ext cx="7111866" cy="369332"/>
          </a:xfrm>
          <a:prstGeom prst="rect">
            <a:avLst/>
          </a:prstGeom>
          <a:noFill/>
        </p:spPr>
        <p:txBody>
          <a:bodyPr wrap="square">
            <a:spAutoFit/>
          </a:bodyPr>
          <a:lstStyle/>
          <a:p>
            <a:r>
              <a:rPr lang="nl-NL" dirty="0"/>
              <a:t>https://data.labs.kadaster.nl/high2x2-energie/-/stories/Energie-High2x2</a:t>
            </a:r>
          </a:p>
        </p:txBody>
      </p:sp>
      <p:pic>
        <p:nvPicPr>
          <p:cNvPr id="2" name="Afbeelding 1">
            <a:extLst>
              <a:ext uri="{FF2B5EF4-FFF2-40B4-BE49-F238E27FC236}">
                <a16:creationId xmlns:a16="http://schemas.microsoft.com/office/drawing/2014/main" id="{E8694D4F-52D3-7DB6-561E-09478BB6F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3382" y="3728965"/>
            <a:ext cx="7777018" cy="3129035"/>
          </a:xfrm>
          <a:prstGeom prst="rect">
            <a:avLst/>
          </a:prstGeom>
        </p:spPr>
      </p:pic>
    </p:spTree>
    <p:extLst>
      <p:ext uri="{BB962C8B-B14F-4D97-AF65-F5344CB8AC3E}">
        <p14:creationId xmlns:p14="http://schemas.microsoft.com/office/powerpoint/2010/main" val="4121303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0417B88-B3E0-45D0-BE8B-E942DE71EE03}"/>
              </a:ext>
            </a:extLst>
          </p:cNvPr>
          <p:cNvSpPr>
            <a:spLocks noGrp="1"/>
          </p:cNvSpPr>
          <p:nvPr>
            <p:ph type="body" sz="quarter" idx="14"/>
          </p:nvPr>
        </p:nvSpPr>
        <p:spPr>
          <a:xfrm>
            <a:off x="4283499" y="452669"/>
            <a:ext cx="6547496" cy="872478"/>
          </a:xfrm>
        </p:spPr>
        <p:txBody>
          <a:bodyPr>
            <a:normAutofit fontScale="70000" lnSpcReduction="20000"/>
          </a:bodyPr>
          <a:lstStyle/>
          <a:p>
            <a:r>
              <a:rPr lang="nl-NL"/>
              <a:t>Concent datamodel </a:t>
            </a:r>
          </a:p>
          <a:p>
            <a:r>
              <a:rPr lang="nl-NL"/>
              <a:t>#energie Knowledge Graph</a:t>
            </a:r>
          </a:p>
        </p:txBody>
      </p:sp>
      <p:pic>
        <p:nvPicPr>
          <p:cNvPr id="4" name="Afbeelding 3">
            <a:extLst>
              <a:ext uri="{FF2B5EF4-FFF2-40B4-BE49-F238E27FC236}">
                <a16:creationId xmlns:a16="http://schemas.microsoft.com/office/drawing/2014/main" id="{621C59CE-2B2F-A8E4-0C1F-899BBF78E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7086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C9A73172-F4A2-4F1C-9068-B99F0C8C6B12}"/>
              </a:ext>
            </a:extLst>
          </p:cNvPr>
          <p:cNvSpPr>
            <a:spLocks noGrp="1"/>
          </p:cNvSpPr>
          <p:nvPr>
            <p:ph type="body" sz="quarter" idx="14"/>
          </p:nvPr>
        </p:nvSpPr>
        <p:spPr>
          <a:xfrm>
            <a:off x="2517006" y="452669"/>
            <a:ext cx="8283517" cy="672075"/>
          </a:xfrm>
        </p:spPr>
        <p:txBody>
          <a:bodyPr/>
          <a:lstStyle/>
          <a:p>
            <a:r>
              <a:rPr lang="nl-NL"/>
              <a:t>Proces</a:t>
            </a:r>
          </a:p>
        </p:txBody>
      </p:sp>
      <p:pic>
        <p:nvPicPr>
          <p:cNvPr id="4" name="Afbeelding 3">
            <a:extLst>
              <a:ext uri="{FF2B5EF4-FFF2-40B4-BE49-F238E27FC236}">
                <a16:creationId xmlns:a16="http://schemas.microsoft.com/office/drawing/2014/main" id="{FE1F11A6-AEC3-6FA9-7178-65F0EEA9D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575" y="0"/>
            <a:ext cx="9877425" cy="6858000"/>
          </a:xfrm>
          <a:prstGeom prst="rect">
            <a:avLst/>
          </a:prstGeom>
        </p:spPr>
      </p:pic>
    </p:spTree>
    <p:extLst>
      <p:ext uri="{BB962C8B-B14F-4D97-AF65-F5344CB8AC3E}">
        <p14:creationId xmlns:p14="http://schemas.microsoft.com/office/powerpoint/2010/main" val="1340258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CBB70E7-7762-4970-B232-2F937586586A}"/>
              </a:ext>
            </a:extLst>
          </p:cNvPr>
          <p:cNvSpPr>
            <a:spLocks noGrp="1"/>
          </p:cNvSpPr>
          <p:nvPr>
            <p:ph type="body" sz="quarter" idx="14"/>
          </p:nvPr>
        </p:nvSpPr>
        <p:spPr>
          <a:xfrm>
            <a:off x="3973182" y="409538"/>
            <a:ext cx="8079118" cy="1121860"/>
          </a:xfrm>
        </p:spPr>
        <p:txBody>
          <a:bodyPr>
            <a:normAutofit/>
          </a:bodyPr>
          <a:lstStyle/>
          <a:p>
            <a:r>
              <a:rPr lang="nl-NL" b="0" dirty="0">
                <a:solidFill>
                  <a:srgbClr val="002060"/>
                </a:solidFill>
              </a:rPr>
              <a:t>Construct query BRT windturbines</a:t>
            </a:r>
          </a:p>
        </p:txBody>
      </p:sp>
      <p:pic>
        <p:nvPicPr>
          <p:cNvPr id="4" name="Afbeelding 3">
            <a:extLst>
              <a:ext uri="{FF2B5EF4-FFF2-40B4-BE49-F238E27FC236}">
                <a16:creationId xmlns:a16="http://schemas.microsoft.com/office/drawing/2014/main" id="{4D9FC5EF-73CB-E4FF-7C87-90AE7A004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575" y="1419225"/>
            <a:ext cx="7591425" cy="5438775"/>
          </a:xfrm>
          <a:prstGeom prst="rect">
            <a:avLst/>
          </a:prstGeom>
        </p:spPr>
      </p:pic>
    </p:spTree>
    <p:extLst>
      <p:ext uri="{BB962C8B-B14F-4D97-AF65-F5344CB8AC3E}">
        <p14:creationId xmlns:p14="http://schemas.microsoft.com/office/powerpoint/2010/main" val="254344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0BE608EF-39DD-4DF5-AB12-C9A613437C23}"/>
              </a:ext>
            </a:extLst>
          </p:cNvPr>
          <p:cNvSpPr>
            <a:spLocks noGrp="1"/>
          </p:cNvSpPr>
          <p:nvPr>
            <p:ph type="body" sz="quarter" idx="11"/>
          </p:nvPr>
        </p:nvSpPr>
        <p:spPr>
          <a:xfrm>
            <a:off x="623392" y="1711400"/>
            <a:ext cx="11251108" cy="4896544"/>
          </a:xfrm>
        </p:spPr>
        <p:txBody>
          <a:bodyPr>
            <a:normAutofit/>
          </a:bodyPr>
          <a:lstStyle/>
          <a:p>
            <a:pPr marL="457200" indent="-457200">
              <a:buFont typeface="Arial" panose="020B0604020202020204" pitchFamily="34" charset="0"/>
              <a:buChar char="•"/>
            </a:pPr>
            <a:r>
              <a:rPr lang="nl-NL" dirty="0">
                <a:solidFill>
                  <a:srgbClr val="002060"/>
                </a:solidFill>
                <a:latin typeface="+mj-lt"/>
              </a:rPr>
              <a:t>Probleem</a:t>
            </a:r>
          </a:p>
          <a:p>
            <a:pPr marL="457200" indent="-457200">
              <a:buFont typeface="Arial" panose="020B0604020202020204" pitchFamily="34" charset="0"/>
              <a:buChar char="•"/>
            </a:pPr>
            <a:r>
              <a:rPr lang="nl-NL" dirty="0">
                <a:solidFill>
                  <a:srgbClr val="002060"/>
                </a:solidFill>
                <a:latin typeface="+mj-lt"/>
              </a:rPr>
              <a:t>#Energie doel en gebruikers</a:t>
            </a:r>
          </a:p>
          <a:p>
            <a:pPr marL="457200" indent="-457200">
              <a:buFont typeface="Arial" panose="020B0604020202020204" pitchFamily="34" charset="0"/>
              <a:buChar char="•"/>
            </a:pPr>
            <a:r>
              <a:rPr lang="nl-NL" dirty="0">
                <a:solidFill>
                  <a:srgbClr val="002060"/>
                </a:solidFill>
                <a:latin typeface="+mj-lt"/>
              </a:rPr>
              <a:t>3 stappen</a:t>
            </a:r>
          </a:p>
          <a:p>
            <a:pPr marL="952485" lvl="1" indent="-342900">
              <a:buFont typeface="+mj-lt"/>
              <a:buAutoNum type="arabicPeriod"/>
            </a:pPr>
            <a:r>
              <a:rPr lang="nl-NL" dirty="0">
                <a:solidFill>
                  <a:srgbClr val="002060"/>
                </a:solidFill>
                <a:latin typeface="+mj-lt"/>
                <a:ea typeface="Calibri" panose="020F0502020204030204" pitchFamily="34" charset="0"/>
              </a:rPr>
              <a:t>Inzicht in basisregistraties via desktopstudie en interviews </a:t>
            </a:r>
            <a:r>
              <a:rPr lang="nl-NL" sz="2400" dirty="0">
                <a:solidFill>
                  <a:srgbClr val="002060"/>
                </a:solidFill>
                <a:latin typeface="+mj-lt"/>
              </a:rPr>
              <a:t>en ontwikkelingen</a:t>
            </a:r>
            <a:endParaRPr lang="nl-NL" dirty="0">
              <a:solidFill>
                <a:srgbClr val="002060"/>
              </a:solidFill>
              <a:latin typeface="+mj-lt"/>
              <a:ea typeface="Calibri" panose="020F0502020204030204" pitchFamily="34" charset="0"/>
            </a:endParaRPr>
          </a:p>
          <a:p>
            <a:pPr marL="952485" lvl="1" indent="-342900">
              <a:buFont typeface="+mj-lt"/>
              <a:buAutoNum type="arabicPeriod"/>
            </a:pPr>
            <a:r>
              <a:rPr lang="nl-NL" dirty="0">
                <a:solidFill>
                  <a:srgbClr val="002060"/>
                </a:solidFill>
                <a:latin typeface="+mj-lt"/>
                <a:ea typeface="Calibri" panose="020F0502020204030204" pitchFamily="34" charset="0"/>
              </a:rPr>
              <a:t>Werksessie gebruikers voor in beeld brengen gebruik en wensen.</a:t>
            </a:r>
          </a:p>
          <a:p>
            <a:pPr marL="952485" lvl="1" indent="-342900">
              <a:buFont typeface="+mj-lt"/>
              <a:buAutoNum type="arabicPeriod"/>
            </a:pPr>
            <a:r>
              <a:rPr lang="nl-NL" dirty="0">
                <a:solidFill>
                  <a:srgbClr val="002060"/>
                </a:solidFill>
                <a:latin typeface="+mj-lt"/>
                <a:ea typeface="Calibri" panose="020F0502020204030204" pitchFamily="34" charset="0"/>
              </a:rPr>
              <a:t> High five bij Kadaster om de basisregistraties integraal te bekijken op wat er aanwezig is (</a:t>
            </a:r>
            <a:r>
              <a:rPr lang="nl-NL" dirty="0" err="1">
                <a:solidFill>
                  <a:srgbClr val="002060"/>
                </a:solidFill>
                <a:latin typeface="+mj-lt"/>
                <a:ea typeface="Calibri" panose="020F0502020204030204" pitchFamily="34" charset="0"/>
              </a:rPr>
              <a:t>knowledge</a:t>
            </a:r>
            <a:r>
              <a:rPr lang="nl-NL" dirty="0">
                <a:solidFill>
                  <a:srgbClr val="002060"/>
                </a:solidFill>
                <a:latin typeface="+mj-lt"/>
                <a:ea typeface="Calibri" panose="020F0502020204030204" pitchFamily="34" charset="0"/>
              </a:rPr>
              <a:t> </a:t>
            </a:r>
            <a:r>
              <a:rPr lang="nl-NL" dirty="0" err="1">
                <a:solidFill>
                  <a:srgbClr val="002060"/>
                </a:solidFill>
                <a:latin typeface="+mj-lt"/>
                <a:ea typeface="Calibri" panose="020F0502020204030204" pitchFamily="34" charset="0"/>
              </a:rPr>
              <a:t>Graph</a:t>
            </a:r>
            <a:r>
              <a:rPr lang="nl-NL" dirty="0">
                <a:solidFill>
                  <a:srgbClr val="002060"/>
                </a:solidFill>
                <a:latin typeface="+mj-lt"/>
                <a:ea typeface="Calibri" panose="020F0502020204030204" pitchFamily="34" charset="0"/>
              </a:rPr>
              <a:t>)</a:t>
            </a:r>
          </a:p>
          <a:p>
            <a:pPr marL="457200" indent="-457200">
              <a:buFont typeface="Arial" panose="020B0604020202020204" pitchFamily="34" charset="0"/>
              <a:buChar char="•"/>
            </a:pPr>
            <a:r>
              <a:rPr lang="nl-NL" sz="2800" dirty="0">
                <a:solidFill>
                  <a:srgbClr val="002060"/>
                </a:solidFill>
                <a:latin typeface="+mj-lt"/>
              </a:rPr>
              <a:t>Veranderende context</a:t>
            </a:r>
          </a:p>
          <a:p>
            <a:pPr marL="457200" indent="-457200">
              <a:buFont typeface="Arial" panose="020B0604020202020204" pitchFamily="34" charset="0"/>
              <a:buChar char="•"/>
            </a:pPr>
            <a:r>
              <a:rPr lang="nl-NL" sz="2800" dirty="0">
                <a:solidFill>
                  <a:srgbClr val="002060"/>
                </a:solidFill>
                <a:latin typeface="+mj-lt"/>
              </a:rPr>
              <a:t>Conclusies en vervolg?</a:t>
            </a:r>
          </a:p>
          <a:p>
            <a:pPr marL="342900" indent="-342900">
              <a:buFont typeface="+mj-lt"/>
              <a:buAutoNum type="arabicPeriod"/>
            </a:pPr>
            <a:endParaRPr lang="nl-NL" sz="2800" dirty="0">
              <a:solidFill>
                <a:srgbClr val="002060"/>
              </a:solidFill>
              <a:latin typeface="+mj-lt"/>
              <a:ea typeface="Calibri" panose="020F0502020204030204" pitchFamily="34" charset="0"/>
            </a:endParaRPr>
          </a:p>
        </p:txBody>
      </p:sp>
      <p:sp>
        <p:nvSpPr>
          <p:cNvPr id="5" name="Tijdelijke aanduiding voor tekst 4">
            <a:extLst>
              <a:ext uri="{FF2B5EF4-FFF2-40B4-BE49-F238E27FC236}">
                <a16:creationId xmlns:a16="http://schemas.microsoft.com/office/drawing/2014/main" id="{00EFEB93-6812-4EE9-9FB2-4F2D34195560}"/>
              </a:ext>
            </a:extLst>
          </p:cNvPr>
          <p:cNvSpPr>
            <a:spLocks noGrp="1"/>
          </p:cNvSpPr>
          <p:nvPr>
            <p:ph type="body" sz="quarter" idx="14"/>
          </p:nvPr>
        </p:nvSpPr>
        <p:spPr>
          <a:xfrm>
            <a:off x="3941135" y="401869"/>
            <a:ext cx="8187264" cy="672075"/>
          </a:xfrm>
        </p:spPr>
        <p:txBody>
          <a:bodyPr/>
          <a:lstStyle/>
          <a:p>
            <a:r>
              <a:rPr lang="nl-NL" dirty="0">
                <a:solidFill>
                  <a:srgbClr val="002060"/>
                </a:solidFill>
                <a:latin typeface="+mj-lt"/>
              </a:rPr>
              <a:t>Presentatie</a:t>
            </a:r>
          </a:p>
        </p:txBody>
      </p:sp>
    </p:spTree>
    <p:extLst>
      <p:ext uri="{BB962C8B-B14F-4D97-AF65-F5344CB8AC3E}">
        <p14:creationId xmlns:p14="http://schemas.microsoft.com/office/powerpoint/2010/main" val="1346957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86C2067-9E66-D449-118D-8101A2F68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466850"/>
            <a:ext cx="8305800" cy="5391150"/>
          </a:xfrm>
          <a:prstGeom prst="rect">
            <a:avLst/>
          </a:prstGeom>
        </p:spPr>
      </p:pic>
      <p:sp>
        <p:nvSpPr>
          <p:cNvPr id="2" name="Tijdelijke aanduiding voor tekst 1">
            <a:extLst>
              <a:ext uri="{FF2B5EF4-FFF2-40B4-BE49-F238E27FC236}">
                <a16:creationId xmlns:a16="http://schemas.microsoft.com/office/drawing/2014/main" id="{AFB6E816-2496-6330-D2E0-F6E5CBA4AA24}"/>
              </a:ext>
            </a:extLst>
          </p:cNvPr>
          <p:cNvSpPr>
            <a:spLocks noGrp="1"/>
          </p:cNvSpPr>
          <p:nvPr>
            <p:ph type="body" sz="quarter" idx="11"/>
          </p:nvPr>
        </p:nvSpPr>
        <p:spPr/>
        <p:txBody>
          <a:bodyPr/>
          <a:lstStyle/>
          <a:p>
            <a:endParaRPr lang="nl-NL" dirty="0">
              <a:solidFill>
                <a:schemeClr val="accent5">
                  <a:lumMod val="50000"/>
                </a:schemeClr>
              </a:solidFill>
              <a:latin typeface="+mj-lt"/>
            </a:endParaRPr>
          </a:p>
          <a:p>
            <a:r>
              <a:rPr lang="nl-NL" dirty="0">
                <a:solidFill>
                  <a:schemeClr val="accent5">
                    <a:lumMod val="50000"/>
                  </a:schemeClr>
                </a:solidFill>
                <a:latin typeface="+mj-lt"/>
              </a:rPr>
              <a:t>Informatie per </a:t>
            </a:r>
          </a:p>
          <a:p>
            <a:r>
              <a:rPr lang="nl-NL" dirty="0">
                <a:solidFill>
                  <a:schemeClr val="accent5">
                    <a:lumMod val="50000"/>
                  </a:schemeClr>
                </a:solidFill>
                <a:latin typeface="+mj-lt"/>
              </a:rPr>
              <a:t>turbine</a:t>
            </a:r>
          </a:p>
        </p:txBody>
      </p:sp>
      <p:sp>
        <p:nvSpPr>
          <p:cNvPr id="3" name="Tijdelijke aanduiding voor tekst 2">
            <a:extLst>
              <a:ext uri="{FF2B5EF4-FFF2-40B4-BE49-F238E27FC236}">
                <a16:creationId xmlns:a16="http://schemas.microsoft.com/office/drawing/2014/main" id="{4C67763F-8ADA-EADB-535E-ACA9769D4A2F}"/>
              </a:ext>
            </a:extLst>
          </p:cNvPr>
          <p:cNvSpPr>
            <a:spLocks noGrp="1"/>
          </p:cNvSpPr>
          <p:nvPr>
            <p:ph type="body" sz="quarter" idx="14"/>
          </p:nvPr>
        </p:nvSpPr>
        <p:spPr/>
        <p:txBody>
          <a:bodyPr/>
          <a:lstStyle/>
          <a:p>
            <a:endParaRPr lang="nl-NL"/>
          </a:p>
        </p:txBody>
      </p:sp>
      <p:pic>
        <p:nvPicPr>
          <p:cNvPr id="5" name="Afbeelding 4">
            <a:extLst>
              <a:ext uri="{FF2B5EF4-FFF2-40B4-BE49-F238E27FC236}">
                <a16:creationId xmlns:a16="http://schemas.microsoft.com/office/drawing/2014/main" id="{0A7B6720-FFA2-8527-4927-020E94AED0DB}"/>
              </a:ext>
            </a:extLst>
          </p:cNvPr>
          <p:cNvPicPr>
            <a:picLocks noChangeAspect="1"/>
          </p:cNvPicPr>
          <p:nvPr/>
        </p:nvPicPr>
        <p:blipFill>
          <a:blip r:embed="rId3"/>
          <a:stretch>
            <a:fillRect/>
          </a:stretch>
        </p:blipFill>
        <p:spPr>
          <a:xfrm>
            <a:off x="5214004" y="-58528"/>
            <a:ext cx="4721591" cy="6858000"/>
          </a:xfrm>
          <a:prstGeom prst="rect">
            <a:avLst/>
          </a:prstGeom>
        </p:spPr>
      </p:pic>
      <p:pic>
        <p:nvPicPr>
          <p:cNvPr id="6" name="Afbeelding 5">
            <a:extLst>
              <a:ext uri="{FF2B5EF4-FFF2-40B4-BE49-F238E27FC236}">
                <a16:creationId xmlns:a16="http://schemas.microsoft.com/office/drawing/2014/main" id="{D579149F-E039-CCA1-54E8-3DC5E7D9A058}"/>
              </a:ext>
            </a:extLst>
          </p:cNvPr>
          <p:cNvPicPr>
            <a:picLocks noChangeAspect="1"/>
          </p:cNvPicPr>
          <p:nvPr/>
        </p:nvPicPr>
        <p:blipFill rotWithShape="1">
          <a:blip r:embed="rId4"/>
          <a:srcRect l="-32617" t="31799" r="32617" b="-9279"/>
          <a:stretch/>
        </p:blipFill>
        <p:spPr>
          <a:xfrm>
            <a:off x="8517180" y="2353847"/>
            <a:ext cx="2572109" cy="5085470"/>
          </a:xfrm>
          <a:prstGeom prst="rect">
            <a:avLst/>
          </a:prstGeom>
        </p:spPr>
      </p:pic>
    </p:spTree>
    <p:extLst>
      <p:ext uri="{BB962C8B-B14F-4D97-AF65-F5344CB8AC3E}">
        <p14:creationId xmlns:p14="http://schemas.microsoft.com/office/powerpoint/2010/main" val="244770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C67763F-8ADA-EADB-535E-ACA9769D4A2F}"/>
              </a:ext>
            </a:extLst>
          </p:cNvPr>
          <p:cNvSpPr>
            <a:spLocks noGrp="1"/>
          </p:cNvSpPr>
          <p:nvPr>
            <p:ph type="body" sz="quarter" idx="14"/>
          </p:nvPr>
        </p:nvSpPr>
        <p:spPr>
          <a:xfrm>
            <a:off x="3953022" y="452669"/>
            <a:ext cx="6847501" cy="672075"/>
          </a:xfrm>
        </p:spPr>
        <p:txBody>
          <a:bodyPr/>
          <a:lstStyle/>
          <a:p>
            <a:r>
              <a:rPr lang="nl-NL" b="0" dirty="0">
                <a:solidFill>
                  <a:schemeClr val="accent5">
                    <a:lumMod val="50000"/>
                  </a:schemeClr>
                </a:solidFill>
                <a:latin typeface="+mj-lt"/>
              </a:rPr>
              <a:t>Download in </a:t>
            </a:r>
            <a:r>
              <a:rPr lang="nl-NL" b="0" dirty="0" err="1">
                <a:solidFill>
                  <a:schemeClr val="accent5">
                    <a:lumMod val="50000"/>
                  </a:schemeClr>
                </a:solidFill>
                <a:latin typeface="+mj-lt"/>
              </a:rPr>
              <a:t>GISformaat</a:t>
            </a:r>
            <a:endParaRPr lang="nl-NL" b="0" dirty="0">
              <a:solidFill>
                <a:schemeClr val="accent5">
                  <a:lumMod val="50000"/>
                </a:schemeClr>
              </a:solidFill>
              <a:latin typeface="+mj-lt"/>
            </a:endParaRPr>
          </a:p>
        </p:txBody>
      </p:sp>
      <p:pic>
        <p:nvPicPr>
          <p:cNvPr id="7" name="Afbeelding 6">
            <a:extLst>
              <a:ext uri="{FF2B5EF4-FFF2-40B4-BE49-F238E27FC236}">
                <a16:creationId xmlns:a16="http://schemas.microsoft.com/office/drawing/2014/main" id="{A549496E-5FCB-CA71-780A-E440FE91BB32}"/>
              </a:ext>
            </a:extLst>
          </p:cNvPr>
          <p:cNvPicPr>
            <a:picLocks noChangeAspect="1"/>
          </p:cNvPicPr>
          <p:nvPr/>
        </p:nvPicPr>
        <p:blipFill>
          <a:blip r:embed="rId2"/>
          <a:stretch>
            <a:fillRect/>
          </a:stretch>
        </p:blipFill>
        <p:spPr>
          <a:xfrm>
            <a:off x="0" y="1525332"/>
            <a:ext cx="12160083" cy="5058347"/>
          </a:xfrm>
          <a:prstGeom prst="rect">
            <a:avLst/>
          </a:prstGeom>
        </p:spPr>
      </p:pic>
    </p:spTree>
    <p:extLst>
      <p:ext uri="{BB962C8B-B14F-4D97-AF65-F5344CB8AC3E}">
        <p14:creationId xmlns:p14="http://schemas.microsoft.com/office/powerpoint/2010/main" val="462664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78BA0CFB-3BCF-435F-A2E9-912AA38164D3}"/>
              </a:ext>
            </a:extLst>
          </p:cNvPr>
          <p:cNvSpPr>
            <a:spLocks noGrp="1"/>
          </p:cNvSpPr>
          <p:nvPr>
            <p:ph type="body" sz="quarter" idx="14"/>
          </p:nvPr>
        </p:nvSpPr>
        <p:spPr>
          <a:xfrm>
            <a:off x="3990109" y="452669"/>
            <a:ext cx="6810414" cy="672075"/>
          </a:xfrm>
        </p:spPr>
        <p:txBody>
          <a:bodyPr>
            <a:normAutofit fontScale="92500"/>
          </a:bodyPr>
          <a:lstStyle/>
          <a:p>
            <a:r>
              <a:rPr lang="nl-NL" b="0" dirty="0">
                <a:solidFill>
                  <a:schemeClr val="accent5">
                    <a:lumMod val="50000"/>
                  </a:schemeClr>
                </a:solidFill>
              </a:rPr>
              <a:t>Aantal turbines basisregistraties</a:t>
            </a:r>
          </a:p>
        </p:txBody>
      </p:sp>
      <p:pic>
        <p:nvPicPr>
          <p:cNvPr id="5" name="Afbeelding 4">
            <a:extLst>
              <a:ext uri="{FF2B5EF4-FFF2-40B4-BE49-F238E27FC236}">
                <a16:creationId xmlns:a16="http://schemas.microsoft.com/office/drawing/2014/main" id="{8EE3467B-915C-46D7-A9E9-7817B5FE2235}"/>
              </a:ext>
            </a:extLst>
          </p:cNvPr>
          <p:cNvPicPr>
            <a:picLocks noChangeAspect="1"/>
          </p:cNvPicPr>
          <p:nvPr/>
        </p:nvPicPr>
        <p:blipFill>
          <a:blip r:embed="rId3"/>
          <a:stretch>
            <a:fillRect/>
          </a:stretch>
        </p:blipFill>
        <p:spPr>
          <a:xfrm>
            <a:off x="7657488" y="1617634"/>
            <a:ext cx="4330909" cy="5138582"/>
          </a:xfrm>
          <a:prstGeom prst="rect">
            <a:avLst/>
          </a:prstGeom>
        </p:spPr>
      </p:pic>
      <p:sp>
        <p:nvSpPr>
          <p:cNvPr id="7" name="Tekstvak 6">
            <a:hlinkClick r:id="rId4"/>
            <a:extLst>
              <a:ext uri="{FF2B5EF4-FFF2-40B4-BE49-F238E27FC236}">
                <a16:creationId xmlns:a16="http://schemas.microsoft.com/office/drawing/2014/main" id="{557C0CFF-BA98-4FE0-B4E0-A810F8D61992}"/>
              </a:ext>
            </a:extLst>
          </p:cNvPr>
          <p:cNvSpPr txBox="1"/>
          <p:nvPr/>
        </p:nvSpPr>
        <p:spPr>
          <a:xfrm>
            <a:off x="686278" y="5960279"/>
            <a:ext cx="6134302" cy="646331"/>
          </a:xfrm>
          <a:prstGeom prst="rect">
            <a:avLst/>
          </a:prstGeom>
          <a:noFill/>
        </p:spPr>
        <p:txBody>
          <a:bodyPr wrap="square">
            <a:spAutoFit/>
          </a:bodyPr>
          <a:lstStyle/>
          <a:p>
            <a:r>
              <a:rPr lang="nl-NL"/>
              <a:t>https://data.labs.kadaster.nl/high2x2-energie/-/queries/energiekg-aantal-turbines/3</a:t>
            </a:r>
          </a:p>
        </p:txBody>
      </p:sp>
      <p:pic>
        <p:nvPicPr>
          <p:cNvPr id="11" name="Afbeelding 10">
            <a:extLst>
              <a:ext uri="{FF2B5EF4-FFF2-40B4-BE49-F238E27FC236}">
                <a16:creationId xmlns:a16="http://schemas.microsoft.com/office/drawing/2014/main" id="{D65FF51C-6723-4547-81C5-6FC9A1BDF355}"/>
              </a:ext>
            </a:extLst>
          </p:cNvPr>
          <p:cNvPicPr>
            <a:picLocks noChangeAspect="1"/>
          </p:cNvPicPr>
          <p:nvPr/>
        </p:nvPicPr>
        <p:blipFill>
          <a:blip r:embed="rId5"/>
          <a:stretch>
            <a:fillRect/>
          </a:stretch>
        </p:blipFill>
        <p:spPr>
          <a:xfrm>
            <a:off x="484937" y="2073291"/>
            <a:ext cx="7010344" cy="3044707"/>
          </a:xfrm>
          <a:prstGeom prst="rect">
            <a:avLst/>
          </a:prstGeom>
        </p:spPr>
      </p:pic>
    </p:spTree>
    <p:extLst>
      <p:ext uri="{BB962C8B-B14F-4D97-AF65-F5344CB8AC3E}">
        <p14:creationId xmlns:p14="http://schemas.microsoft.com/office/powerpoint/2010/main" val="1829557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FB95867-C025-4974-8FE4-F6AA64C3BE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552" y="2277984"/>
            <a:ext cx="4082473" cy="4219798"/>
          </a:xfrm>
          <a:prstGeom prst="rect">
            <a:avLst/>
          </a:prstGeom>
        </p:spPr>
      </p:pic>
      <p:sp>
        <p:nvSpPr>
          <p:cNvPr id="2" name="Titel 1">
            <a:extLst>
              <a:ext uri="{FF2B5EF4-FFF2-40B4-BE49-F238E27FC236}">
                <a16:creationId xmlns:a16="http://schemas.microsoft.com/office/drawing/2014/main" id="{B9FE8DE0-CDB8-4827-B1B7-C2289F285DE9}"/>
              </a:ext>
            </a:extLst>
          </p:cNvPr>
          <p:cNvSpPr>
            <a:spLocks noGrp="1"/>
          </p:cNvSpPr>
          <p:nvPr>
            <p:ph type="title"/>
          </p:nvPr>
        </p:nvSpPr>
        <p:spPr>
          <a:xfrm>
            <a:off x="409574" y="1362075"/>
            <a:ext cx="4362451" cy="1990725"/>
          </a:xfrm>
        </p:spPr>
        <p:txBody>
          <a:bodyPr>
            <a:normAutofit/>
          </a:bodyPr>
          <a:lstStyle/>
          <a:p>
            <a:r>
              <a:rPr lang="nl-NL" sz="2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Niet in BGT(470)  (licht blauw) - wel in BRT</a:t>
            </a:r>
            <a:endParaRPr lang="nl-NL" sz="2400" b="0" dirty="0">
              <a:solidFill>
                <a:srgbClr val="002060"/>
              </a:solidFill>
            </a:endParaRPr>
          </a:p>
        </p:txBody>
      </p:sp>
      <p:pic>
        <p:nvPicPr>
          <p:cNvPr id="3" name="Afbeelding 2">
            <a:extLst>
              <a:ext uri="{FF2B5EF4-FFF2-40B4-BE49-F238E27FC236}">
                <a16:creationId xmlns:a16="http://schemas.microsoft.com/office/drawing/2014/main" id="{5480F69E-56C7-B662-C003-D1037577BE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912" y="2381018"/>
            <a:ext cx="3731490" cy="3880838"/>
          </a:xfrm>
          <a:prstGeom prst="rect">
            <a:avLst/>
          </a:prstGeom>
        </p:spPr>
      </p:pic>
      <p:sp>
        <p:nvSpPr>
          <p:cNvPr id="5" name="Titel 1">
            <a:extLst>
              <a:ext uri="{FF2B5EF4-FFF2-40B4-BE49-F238E27FC236}">
                <a16:creationId xmlns:a16="http://schemas.microsoft.com/office/drawing/2014/main" id="{4ABF9F8C-9B97-CD14-27B0-3B7E809128A0}"/>
              </a:ext>
            </a:extLst>
          </p:cNvPr>
          <p:cNvSpPr txBox="1">
            <a:spLocks/>
          </p:cNvSpPr>
          <p:nvPr/>
        </p:nvSpPr>
        <p:spPr>
          <a:xfrm>
            <a:off x="6096000" y="785812"/>
            <a:ext cx="4362451" cy="314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nl-NL" sz="2400" b="0" dirty="0">
                <a:solidFill>
                  <a:srgbClr val="002060"/>
                </a:solidFill>
                <a:latin typeface="Calibri" panose="020F0502020204030204" pitchFamily="34" charset="0"/>
                <a:ea typeface="Calibri" panose="020F0502020204030204" pitchFamily="34" charset="0"/>
                <a:cs typeface="Times New Roman" panose="02020603050405020304" pitchFamily="18" charset="0"/>
              </a:rPr>
              <a:t>Wel in BGT turbine (185) (licht blauw) niet in de BRT</a:t>
            </a:r>
            <a:endParaRPr lang="nl-NL" sz="2400" b="0" dirty="0">
              <a:solidFill>
                <a:srgbClr val="002060"/>
              </a:solidFill>
            </a:endParaRPr>
          </a:p>
        </p:txBody>
      </p:sp>
      <p:sp>
        <p:nvSpPr>
          <p:cNvPr id="7" name="Tekstvak 6">
            <a:extLst>
              <a:ext uri="{FF2B5EF4-FFF2-40B4-BE49-F238E27FC236}">
                <a16:creationId xmlns:a16="http://schemas.microsoft.com/office/drawing/2014/main" id="{AE859A1F-1726-7B58-AF17-5F3757EDEA7F}"/>
              </a:ext>
            </a:extLst>
          </p:cNvPr>
          <p:cNvSpPr txBox="1"/>
          <p:nvPr/>
        </p:nvSpPr>
        <p:spPr>
          <a:xfrm>
            <a:off x="4428840" y="48224"/>
            <a:ext cx="6137562" cy="1384995"/>
          </a:xfrm>
          <a:prstGeom prst="rect">
            <a:avLst/>
          </a:prstGeom>
          <a:noFill/>
        </p:spPr>
        <p:txBody>
          <a:bodyPr wrap="square">
            <a:spAutoFit/>
          </a:bodyPr>
          <a:lstStyle/>
          <a:p>
            <a:r>
              <a:rPr lang="nl-NL" sz="2800" dirty="0">
                <a:solidFill>
                  <a:srgbClr val="002060"/>
                </a:solidFill>
                <a:effectLst/>
                <a:ea typeface="Calibri" panose="020F0502020204030204" pitchFamily="34" charset="0"/>
                <a:cs typeface="Times New Roman" panose="02020603050405020304" pitchFamily="18" charset="0"/>
              </a:rPr>
              <a:t>Welke windturbines staan </a:t>
            </a:r>
          </a:p>
          <a:p>
            <a:r>
              <a:rPr lang="nl-NL" sz="2800" dirty="0">
                <a:solidFill>
                  <a:srgbClr val="002060"/>
                </a:solidFill>
                <a:effectLst/>
                <a:ea typeface="Calibri" panose="020F0502020204030204" pitchFamily="34" charset="0"/>
                <a:cs typeface="Times New Roman" panose="02020603050405020304" pitchFamily="18" charset="0"/>
              </a:rPr>
              <a:t>wel in de BRT en niet in de BGT </a:t>
            </a:r>
          </a:p>
          <a:p>
            <a:r>
              <a:rPr lang="nl-NL" sz="2800" dirty="0">
                <a:solidFill>
                  <a:srgbClr val="002060"/>
                </a:solidFill>
                <a:effectLst/>
                <a:ea typeface="Calibri" panose="020F0502020204030204" pitchFamily="34" charset="0"/>
                <a:cs typeface="Times New Roman" panose="02020603050405020304" pitchFamily="18" charset="0"/>
              </a:rPr>
              <a:t>en andersom?</a:t>
            </a:r>
            <a:endParaRPr lang="nl-NL" sz="2800" dirty="0">
              <a:solidFill>
                <a:srgbClr val="002060"/>
              </a:solidFill>
            </a:endParaRPr>
          </a:p>
        </p:txBody>
      </p:sp>
    </p:spTree>
    <p:extLst>
      <p:ext uri="{BB962C8B-B14F-4D97-AF65-F5344CB8AC3E}">
        <p14:creationId xmlns:p14="http://schemas.microsoft.com/office/powerpoint/2010/main" val="1897210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3B4437-2D24-45FD-8390-ED87AB3C9FAC}"/>
              </a:ext>
            </a:extLst>
          </p:cNvPr>
          <p:cNvSpPr>
            <a:spLocks noGrp="1"/>
          </p:cNvSpPr>
          <p:nvPr>
            <p:ph type="title"/>
          </p:nvPr>
        </p:nvSpPr>
        <p:spPr>
          <a:xfrm>
            <a:off x="4375150" y="247650"/>
            <a:ext cx="7931150" cy="1162049"/>
          </a:xfrm>
        </p:spPr>
        <p:txBody>
          <a:bodyPr>
            <a:normAutofit fontScale="90000"/>
          </a:bodyPr>
          <a:lstStyle/>
          <a:p>
            <a:r>
              <a:rPr kumimoji="0" lang="nl-NL" altLang="nl-NL" sz="4400" b="0" i="1" u="none" strike="noStrike" cap="none" normalizeH="0" baseline="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Wel in BGT maar niet in BRT </a:t>
            </a:r>
            <a:br>
              <a:rPr kumimoji="0" lang="nl-NL" altLang="nl-NL" sz="4400" b="0" i="1" u="none" strike="noStrike" cap="none" normalizeH="0" baseline="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r>
              <a:rPr kumimoji="0" lang="nl-NL" altLang="nl-NL" sz="4400" b="0" i="1" u="none" strike="noStrike" cap="none" normalizeH="0" baseline="0">
                <a:ln>
                  <a:noFill/>
                </a:ln>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(vb: gesaneerd in 2019)</a:t>
            </a:r>
            <a:br>
              <a:rPr kumimoji="0" lang="nl-NL" altLang="nl-NL" sz="8800" b="0" i="0" u="none" strike="noStrike" cap="none" normalizeH="0" baseline="0">
                <a:ln>
                  <a:noFill/>
                </a:ln>
                <a:solidFill>
                  <a:schemeClr val="tx1"/>
                </a:solidFill>
                <a:effectLst/>
                <a:latin typeface="Arial" panose="020B0604020202020204" pitchFamily="34" charset="0"/>
              </a:rPr>
            </a:br>
            <a:endParaRPr lang="nl-NL"/>
          </a:p>
        </p:txBody>
      </p:sp>
      <p:sp>
        <p:nvSpPr>
          <p:cNvPr id="13" name="Rectangle 19">
            <a:extLst>
              <a:ext uri="{FF2B5EF4-FFF2-40B4-BE49-F238E27FC236}">
                <a16:creationId xmlns:a16="http://schemas.microsoft.com/office/drawing/2014/main" id="{07B6815C-DED8-44AA-B6A2-1189A841815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4" name="Rectangle 20">
            <a:extLst>
              <a:ext uri="{FF2B5EF4-FFF2-40B4-BE49-F238E27FC236}">
                <a16:creationId xmlns:a16="http://schemas.microsoft.com/office/drawing/2014/main" id="{884F8F53-A74E-466E-BB1D-4B829F2FA0FD}"/>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5" name="Rectangle 21">
            <a:extLst>
              <a:ext uri="{FF2B5EF4-FFF2-40B4-BE49-F238E27FC236}">
                <a16:creationId xmlns:a16="http://schemas.microsoft.com/office/drawing/2014/main" id="{EB44F1D5-EC64-4DE2-877A-6347154F8083}"/>
              </a:ext>
            </a:extLst>
          </p:cNvPr>
          <p:cNvSpPr>
            <a:spLocks noChangeArrowheads="1"/>
          </p:cNvSpPr>
          <p:nvPr/>
        </p:nvSpPr>
        <p:spPr bwMode="auto">
          <a:xfrm>
            <a:off x="0" y="2752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24" name="Afbeelding 23">
            <a:extLst>
              <a:ext uri="{FF2B5EF4-FFF2-40B4-BE49-F238E27FC236}">
                <a16:creationId xmlns:a16="http://schemas.microsoft.com/office/drawing/2014/main" id="{34B777F0-2603-4B22-9AC2-EFF5A0393A7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auto">
          <a:xfrm>
            <a:off x="276225" y="1479074"/>
            <a:ext cx="5704273" cy="4245451"/>
          </a:xfrm>
          <a:prstGeom prst="rect">
            <a:avLst/>
          </a:prstGeom>
          <a:ln>
            <a:noFill/>
          </a:ln>
          <a:extLst>
            <a:ext uri="{53640926-AAD7-44D8-BBD7-CCE9431645EC}">
              <a14:shadowObscured xmlns:a14="http://schemas.microsoft.com/office/drawing/2010/main"/>
            </a:ext>
          </a:extLst>
        </p:spPr>
      </p:pic>
      <p:cxnSp>
        <p:nvCxnSpPr>
          <p:cNvPr id="17" name="Rechte verbindingslijn met pijl 16">
            <a:extLst>
              <a:ext uri="{FF2B5EF4-FFF2-40B4-BE49-F238E27FC236}">
                <a16:creationId xmlns:a16="http://schemas.microsoft.com/office/drawing/2014/main" id="{80DC054A-1DFF-432C-985B-9BE837F01CB5}"/>
              </a:ext>
            </a:extLst>
          </p:cNvPr>
          <p:cNvCxnSpPr/>
          <p:nvPr/>
        </p:nvCxnSpPr>
        <p:spPr>
          <a:xfrm flipV="1">
            <a:off x="954881" y="4517867"/>
            <a:ext cx="723265" cy="9480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Afbeelding 24">
            <a:extLst>
              <a:ext uri="{FF2B5EF4-FFF2-40B4-BE49-F238E27FC236}">
                <a16:creationId xmlns:a16="http://schemas.microsoft.com/office/drawing/2014/main" id="{3FD9EAEC-52C9-4815-9EA7-7E76CC1DC0C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6096000" y="1838325"/>
            <a:ext cx="5407211" cy="3886200"/>
          </a:xfrm>
          <a:prstGeom prst="rect">
            <a:avLst/>
          </a:prstGeom>
          <a:ln>
            <a:noFill/>
          </a:ln>
          <a:extLst>
            <a:ext uri="{53640926-AAD7-44D8-BBD7-CCE9431645EC}">
              <a14:shadowObscured xmlns:a14="http://schemas.microsoft.com/office/drawing/2010/main"/>
            </a:ext>
          </a:extLst>
        </p:spPr>
      </p:pic>
      <p:cxnSp>
        <p:nvCxnSpPr>
          <p:cNvPr id="26" name="Rechte verbindingslijn met pijl 25">
            <a:extLst>
              <a:ext uri="{FF2B5EF4-FFF2-40B4-BE49-F238E27FC236}">
                <a16:creationId xmlns:a16="http://schemas.microsoft.com/office/drawing/2014/main" id="{01382AA5-0CF7-4919-9E73-BEF98EBA855D}"/>
              </a:ext>
            </a:extLst>
          </p:cNvPr>
          <p:cNvCxnSpPr/>
          <p:nvPr/>
        </p:nvCxnSpPr>
        <p:spPr>
          <a:xfrm flipV="1">
            <a:off x="8109904" y="4436745"/>
            <a:ext cx="723265" cy="9480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C2A68B0B-E84C-4D86-89C6-4661848E55FD}"/>
              </a:ext>
            </a:extLst>
          </p:cNvPr>
          <p:cNvSpPr txBox="1"/>
          <p:nvPr/>
        </p:nvSpPr>
        <p:spPr>
          <a:xfrm>
            <a:off x="2152650" y="5968603"/>
            <a:ext cx="771525" cy="369332"/>
          </a:xfrm>
          <a:prstGeom prst="rect">
            <a:avLst/>
          </a:prstGeom>
          <a:noFill/>
        </p:spPr>
        <p:txBody>
          <a:bodyPr wrap="square" rtlCol="0">
            <a:spAutoFit/>
          </a:bodyPr>
          <a:lstStyle/>
          <a:p>
            <a:r>
              <a:rPr lang="nl-NL"/>
              <a:t>2022</a:t>
            </a:r>
          </a:p>
        </p:txBody>
      </p:sp>
      <p:sp>
        <p:nvSpPr>
          <p:cNvPr id="28" name="Tekstvak 27">
            <a:extLst>
              <a:ext uri="{FF2B5EF4-FFF2-40B4-BE49-F238E27FC236}">
                <a16:creationId xmlns:a16="http://schemas.microsoft.com/office/drawing/2014/main" id="{946E6C80-09A0-4A8C-AC1B-1BF496A1197C}"/>
              </a:ext>
            </a:extLst>
          </p:cNvPr>
          <p:cNvSpPr txBox="1"/>
          <p:nvPr/>
        </p:nvSpPr>
        <p:spPr>
          <a:xfrm>
            <a:off x="8028080" y="6016347"/>
            <a:ext cx="771525" cy="369332"/>
          </a:xfrm>
          <a:prstGeom prst="rect">
            <a:avLst/>
          </a:prstGeom>
          <a:noFill/>
        </p:spPr>
        <p:txBody>
          <a:bodyPr wrap="square" rtlCol="0">
            <a:spAutoFit/>
          </a:bodyPr>
          <a:lstStyle/>
          <a:p>
            <a:r>
              <a:rPr lang="nl-NL"/>
              <a:t>2019</a:t>
            </a:r>
          </a:p>
        </p:txBody>
      </p:sp>
    </p:spTree>
    <p:extLst>
      <p:ext uri="{BB962C8B-B14F-4D97-AF65-F5344CB8AC3E}">
        <p14:creationId xmlns:p14="http://schemas.microsoft.com/office/powerpoint/2010/main" val="3787754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0CC37-BF88-4A94-9E36-00B7C391013D}"/>
              </a:ext>
            </a:extLst>
          </p:cNvPr>
          <p:cNvSpPr>
            <a:spLocks noGrp="1"/>
          </p:cNvSpPr>
          <p:nvPr>
            <p:ph type="title"/>
          </p:nvPr>
        </p:nvSpPr>
        <p:spPr>
          <a:xfrm>
            <a:off x="838200" y="1447800"/>
            <a:ext cx="6153150" cy="3228975"/>
          </a:xfrm>
        </p:spPr>
        <p:txBody>
          <a:bodyPr/>
          <a:lstStyle/>
          <a:p>
            <a:r>
              <a:rPr lang="nl-NL" b="0" dirty="0">
                <a:solidFill>
                  <a:srgbClr val="002060"/>
                </a:solidFill>
              </a:rPr>
              <a:t>Kleine turbines wel in BRT niet in </a:t>
            </a:r>
            <a:r>
              <a:rPr lang="nl-NL" b="0" dirty="0" err="1">
                <a:solidFill>
                  <a:srgbClr val="002060"/>
                </a:solidFill>
              </a:rPr>
              <a:t>Topstakels</a:t>
            </a:r>
            <a:endParaRPr lang="nl-NL" b="0" dirty="0">
              <a:solidFill>
                <a:srgbClr val="002060"/>
              </a:solidFill>
            </a:endParaRPr>
          </a:p>
        </p:txBody>
      </p:sp>
      <p:pic>
        <p:nvPicPr>
          <p:cNvPr id="5" name="Afbeelding 4">
            <a:extLst>
              <a:ext uri="{FF2B5EF4-FFF2-40B4-BE49-F238E27FC236}">
                <a16:creationId xmlns:a16="http://schemas.microsoft.com/office/drawing/2014/main" id="{BE646EE4-775E-4E4B-A897-1858E0068F4B}"/>
              </a:ext>
            </a:extLst>
          </p:cNvPr>
          <p:cNvPicPr>
            <a:picLocks noChangeAspect="1"/>
          </p:cNvPicPr>
          <p:nvPr/>
        </p:nvPicPr>
        <p:blipFill>
          <a:blip r:embed="rId2"/>
          <a:stretch>
            <a:fillRect/>
          </a:stretch>
        </p:blipFill>
        <p:spPr>
          <a:xfrm>
            <a:off x="7419975" y="0"/>
            <a:ext cx="4143658" cy="6818555"/>
          </a:xfrm>
          <a:prstGeom prst="rect">
            <a:avLst/>
          </a:prstGeom>
        </p:spPr>
      </p:pic>
    </p:spTree>
    <p:extLst>
      <p:ext uri="{BB962C8B-B14F-4D97-AF65-F5344CB8AC3E}">
        <p14:creationId xmlns:p14="http://schemas.microsoft.com/office/powerpoint/2010/main" val="1701421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C228D1-2CD6-4924-8FBB-D36E89F85F8B}"/>
              </a:ext>
            </a:extLst>
          </p:cNvPr>
          <p:cNvSpPr>
            <a:spLocks noGrp="1"/>
          </p:cNvSpPr>
          <p:nvPr>
            <p:ph type="title"/>
          </p:nvPr>
        </p:nvSpPr>
        <p:spPr>
          <a:xfrm>
            <a:off x="371475" y="1362075"/>
            <a:ext cx="3848100" cy="4648200"/>
          </a:xfrm>
        </p:spPr>
        <p:txBody>
          <a:bodyPr>
            <a:normAutofit/>
          </a:bodyPr>
          <a:lstStyle/>
          <a:p>
            <a:r>
              <a:rPr lang="nl-NL" sz="4000" b="0" dirty="0">
                <a:solidFill>
                  <a:srgbClr val="002060"/>
                </a:solidFill>
              </a:rPr>
              <a:t>Geometrische verschillen wind op zee (</a:t>
            </a:r>
            <a:r>
              <a:rPr lang="nl-NL" sz="4000" b="0" dirty="0" err="1">
                <a:solidFill>
                  <a:srgbClr val="002060"/>
                </a:solidFill>
              </a:rPr>
              <a:t>Topstakels</a:t>
            </a:r>
            <a:r>
              <a:rPr lang="nl-NL" sz="4000" b="0" dirty="0">
                <a:solidFill>
                  <a:srgbClr val="002060"/>
                </a:solidFill>
              </a:rPr>
              <a:t> / RIVM)</a:t>
            </a:r>
          </a:p>
        </p:txBody>
      </p:sp>
      <p:pic>
        <p:nvPicPr>
          <p:cNvPr id="6" name="Afbeelding 5">
            <a:extLst>
              <a:ext uri="{FF2B5EF4-FFF2-40B4-BE49-F238E27FC236}">
                <a16:creationId xmlns:a16="http://schemas.microsoft.com/office/drawing/2014/main" id="{50068FE1-7565-4007-9B63-4B8607AE9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616075"/>
            <a:ext cx="6265545" cy="5064020"/>
          </a:xfrm>
          <a:prstGeom prst="rect">
            <a:avLst/>
          </a:prstGeom>
        </p:spPr>
      </p:pic>
    </p:spTree>
    <p:extLst>
      <p:ext uri="{BB962C8B-B14F-4D97-AF65-F5344CB8AC3E}">
        <p14:creationId xmlns:p14="http://schemas.microsoft.com/office/powerpoint/2010/main" val="4045012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96A140-3D4A-44CA-AC64-287A595AFFA0}"/>
              </a:ext>
            </a:extLst>
          </p:cNvPr>
          <p:cNvSpPr>
            <a:spLocks noGrp="1"/>
          </p:cNvSpPr>
          <p:nvPr>
            <p:ph type="title"/>
          </p:nvPr>
        </p:nvSpPr>
        <p:spPr>
          <a:xfrm>
            <a:off x="4200524" y="238125"/>
            <a:ext cx="8582025" cy="1162049"/>
          </a:xfrm>
        </p:spPr>
        <p:txBody>
          <a:bodyPr/>
          <a:lstStyle/>
          <a:p>
            <a:r>
              <a:rPr lang="nl-NL" dirty="0">
                <a:solidFill>
                  <a:srgbClr val="002060"/>
                </a:solidFill>
              </a:rPr>
              <a:t>Toelichting verschillen</a:t>
            </a:r>
          </a:p>
        </p:txBody>
      </p:sp>
      <p:sp>
        <p:nvSpPr>
          <p:cNvPr id="3" name="Tijdelijke aanduiding voor inhoud 2">
            <a:extLst>
              <a:ext uri="{FF2B5EF4-FFF2-40B4-BE49-F238E27FC236}">
                <a16:creationId xmlns:a16="http://schemas.microsoft.com/office/drawing/2014/main" id="{D0973A3D-CD0D-4C03-BD07-DA84CEEC7C3B}"/>
              </a:ext>
            </a:extLst>
          </p:cNvPr>
          <p:cNvSpPr>
            <a:spLocks noGrp="1"/>
          </p:cNvSpPr>
          <p:nvPr>
            <p:ph idx="1"/>
          </p:nvPr>
        </p:nvSpPr>
        <p:spPr>
          <a:xfrm>
            <a:off x="838200" y="1524000"/>
            <a:ext cx="10515600" cy="5095875"/>
          </a:xfrm>
        </p:spPr>
        <p:txBody>
          <a:bodyPr>
            <a:normAutofit/>
          </a:bodyPr>
          <a:lstStyle/>
          <a:p>
            <a:pPr marL="342900" lvl="0" indent="-342900">
              <a:lnSpc>
                <a:spcPct val="107000"/>
              </a:lnSpc>
              <a:buFont typeface="Verdana" panose="020B0604030504040204" pitchFamily="34" charset="0"/>
              <a:buChar char="-"/>
            </a:pPr>
            <a:r>
              <a:rPr lang="nl-NL"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 BRT heeft als bron de </a:t>
            </a:r>
            <a:r>
              <a:rPr lang="nl-NL"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Topstakels</a:t>
            </a:r>
            <a:r>
              <a:rPr lang="nl-NL"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maar wordt minder frequent </a:t>
            </a:r>
            <a:r>
              <a:rPr lang="nl-NL"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geupdated</a:t>
            </a:r>
            <a:r>
              <a:rPr lang="nl-NL"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buFont typeface="Verdana" panose="020B0604030504040204" pitchFamily="34" charset="0"/>
              <a:buChar char="-"/>
            </a:pPr>
            <a:r>
              <a:rPr lang="nl-NL"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 BGT wordt door de gemeente </a:t>
            </a:r>
            <a:r>
              <a:rPr lang="nl-NL"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geupdate</a:t>
            </a:r>
            <a:r>
              <a:rPr lang="nl-NL"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op basis van visuele inspectie(?).</a:t>
            </a:r>
          </a:p>
          <a:p>
            <a:pPr marL="342900" lvl="0" indent="-342900">
              <a:lnSpc>
                <a:spcPct val="107000"/>
              </a:lnSpc>
              <a:buFont typeface="Verdana" panose="020B0604030504040204" pitchFamily="34" charset="0"/>
              <a:buChar char="-"/>
            </a:pPr>
            <a:r>
              <a:rPr lang="nl-NL"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 BGT heeft geen geometrie op zee.</a:t>
            </a:r>
          </a:p>
          <a:p>
            <a:pPr marL="342900" lvl="0" indent="-342900">
              <a:lnSpc>
                <a:spcPct val="107000"/>
              </a:lnSpc>
              <a:buFont typeface="Verdana" panose="020B0604030504040204" pitchFamily="34" charset="0"/>
              <a:buChar char="-"/>
            </a:pPr>
            <a:r>
              <a:rPr lang="nl-NL"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 turbine in de BGT is als vlak aanwezig, in de andere sets als punt.</a:t>
            </a:r>
          </a:p>
          <a:p>
            <a:pPr marL="342900" lvl="0" indent="-342900">
              <a:lnSpc>
                <a:spcPct val="107000"/>
              </a:lnSpc>
              <a:buFont typeface="Verdana" panose="020B0604030504040204" pitchFamily="34" charset="0"/>
              <a:buChar char="-"/>
            </a:pPr>
            <a:r>
              <a:rPr lang="nl-NL"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 BGT heeft soms wel meer turbines  waar het lijkt te gaan om de kleinere molens bij een boerderij.</a:t>
            </a:r>
          </a:p>
          <a:p>
            <a:pPr marL="342900" lvl="0" indent="-342900">
              <a:lnSpc>
                <a:spcPct val="107000"/>
              </a:lnSpc>
              <a:buFont typeface="Verdana" panose="020B0604030504040204" pitchFamily="34" charset="0"/>
              <a:buChar char="-"/>
            </a:pPr>
            <a:r>
              <a:rPr lang="nl-NL"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Het RIVM gebruikt bronnen als </a:t>
            </a:r>
            <a:r>
              <a:rPr lang="nl-NL"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Windstats</a:t>
            </a:r>
            <a:r>
              <a:rPr lang="nl-NL"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en RWS.</a:t>
            </a:r>
          </a:p>
          <a:p>
            <a:pPr marL="342900" lvl="0" indent="-342900">
              <a:lnSpc>
                <a:spcPct val="107000"/>
              </a:lnSpc>
              <a:buFont typeface="Verdana" panose="020B0604030504040204" pitchFamily="34" charset="0"/>
              <a:buChar char="-"/>
            </a:pPr>
            <a:r>
              <a:rPr lang="nl-NL"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Windstats</a:t>
            </a:r>
            <a:r>
              <a:rPr lang="nl-NL"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baseert zich op eigen bronnen aangevuld met gegevens van RVO (60%).</a:t>
            </a:r>
          </a:p>
          <a:p>
            <a:pPr marL="342900" lvl="0" indent="-342900">
              <a:lnSpc>
                <a:spcPct val="107000"/>
              </a:lnSpc>
              <a:buFont typeface="Verdana" panose="020B0604030504040204" pitchFamily="34" charset="0"/>
              <a:buChar char="-"/>
            </a:pPr>
            <a:r>
              <a:rPr lang="nl-NL"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Op zee zijn (door projectiefouten?) grote liggingsverschillen tot wel 500 meter.</a:t>
            </a:r>
          </a:p>
          <a:p>
            <a:pPr marL="342900" lvl="0" indent="-342900">
              <a:lnSpc>
                <a:spcPct val="107000"/>
              </a:lnSpc>
              <a:spcAft>
                <a:spcPts val="800"/>
              </a:spcAft>
              <a:buFont typeface="Verdana" panose="020B0604030504040204" pitchFamily="34" charset="0"/>
              <a:buChar char="-"/>
            </a:pPr>
            <a:r>
              <a:rPr lang="nl-NL"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Turbines in de pijplijn (gepland) zijn wel openbaar beschikbaar bij RVO via SDE-administratie maar niet beschikbaar met </a:t>
            </a:r>
            <a:r>
              <a:rPr lang="nl-NL" sz="20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x,y</a:t>
            </a:r>
            <a:r>
              <a:rPr lang="nl-NL"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locatie of een unieke ID)-&gt; misschien wel via vergunning in Ruimtelijkeplannen.nl?</a:t>
            </a:r>
            <a:endParaRPr lang="nl-NL" sz="3200" dirty="0">
              <a:solidFill>
                <a:srgbClr val="002060"/>
              </a:solidFill>
            </a:endParaRPr>
          </a:p>
        </p:txBody>
      </p:sp>
    </p:spTree>
    <p:extLst>
      <p:ext uri="{BB962C8B-B14F-4D97-AF65-F5344CB8AC3E}">
        <p14:creationId xmlns:p14="http://schemas.microsoft.com/office/powerpoint/2010/main" val="2037318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8C0CB-FC7E-4487-B327-C64E57ED6B04}"/>
              </a:ext>
            </a:extLst>
          </p:cNvPr>
          <p:cNvSpPr>
            <a:spLocks noGrp="1"/>
          </p:cNvSpPr>
          <p:nvPr>
            <p:ph type="title"/>
          </p:nvPr>
        </p:nvSpPr>
        <p:spPr>
          <a:xfrm>
            <a:off x="4564811" y="100013"/>
            <a:ext cx="10515600" cy="1162049"/>
          </a:xfrm>
        </p:spPr>
        <p:txBody>
          <a:bodyPr/>
          <a:lstStyle/>
          <a:p>
            <a:r>
              <a:rPr lang="nl-NL" dirty="0">
                <a:solidFill>
                  <a:srgbClr val="002060"/>
                </a:solidFill>
              </a:rPr>
              <a:t>Verdere conclusies #Energie</a:t>
            </a:r>
          </a:p>
        </p:txBody>
      </p:sp>
      <p:sp>
        <p:nvSpPr>
          <p:cNvPr id="3" name="Tijdelijke aanduiding voor inhoud 2">
            <a:extLst>
              <a:ext uri="{FF2B5EF4-FFF2-40B4-BE49-F238E27FC236}">
                <a16:creationId xmlns:a16="http://schemas.microsoft.com/office/drawing/2014/main" id="{B746E8C3-3938-4D6F-84B9-E33C5A196C81}"/>
              </a:ext>
            </a:extLst>
          </p:cNvPr>
          <p:cNvSpPr>
            <a:spLocks noGrp="1"/>
          </p:cNvSpPr>
          <p:nvPr>
            <p:ph idx="1"/>
          </p:nvPr>
        </p:nvSpPr>
        <p:spPr>
          <a:xfrm>
            <a:off x="838200" y="1574800"/>
            <a:ext cx="10515600" cy="4602163"/>
          </a:xfrm>
        </p:spPr>
        <p:txBody>
          <a:bodyPr numCol="1">
            <a:normAutofit fontScale="92500" lnSpcReduction="10000"/>
          </a:bodyPr>
          <a:lstStyle/>
          <a:p>
            <a:pPr marL="514350" indent="-514350">
              <a:spcAft>
                <a:spcPts val="1200"/>
              </a:spcAft>
              <a:buFont typeface="+mj-lt"/>
              <a:buAutoNum type="arabicPeriod" startAt="4"/>
            </a:pPr>
            <a:r>
              <a:rPr lang="nl-NL" dirty="0">
                <a:solidFill>
                  <a:srgbClr val="002060"/>
                </a:solidFill>
                <a:latin typeface="+mj-lt"/>
              </a:rPr>
              <a:t>BGT/BRT kunnen worden gebruikt voor een overzicht van windmolens. </a:t>
            </a:r>
            <a:r>
              <a:rPr lang="nl-NL" dirty="0" err="1">
                <a:solidFill>
                  <a:srgbClr val="002060"/>
                </a:solidFill>
                <a:latin typeface="+mj-lt"/>
              </a:rPr>
              <a:t>Maaarrr</a:t>
            </a:r>
            <a:r>
              <a:rPr lang="nl-NL" dirty="0">
                <a:solidFill>
                  <a:srgbClr val="002060"/>
                </a:solidFill>
                <a:latin typeface="+mj-lt"/>
              </a:rPr>
              <a:t> het onderzoek laat zien dat de actualiteit, eenduidigheid en volledigheid in de basisregistraties BGT en BRT niet direct aansluit bij de informatiebehoefte die nodig is om de energietransitie vorm te geven en te monitoren. Onderzocht moet worden hoe dit beter kan. Verrijking door koppeling aan andere databestanden (registers) zou dit b.v. kunnen oplossen. </a:t>
            </a:r>
            <a:r>
              <a:rPr lang="nl-NL" b="1" dirty="0">
                <a:solidFill>
                  <a:srgbClr val="002060"/>
                </a:solidFill>
                <a:latin typeface="+mj-lt"/>
              </a:rPr>
              <a:t>Betrouwbaarheid is belangrijker dan actualiteit</a:t>
            </a:r>
            <a:r>
              <a:rPr lang="nl-NL" dirty="0">
                <a:solidFill>
                  <a:srgbClr val="002060"/>
                </a:solidFill>
                <a:latin typeface="+mj-lt"/>
              </a:rPr>
              <a:t>.</a:t>
            </a:r>
          </a:p>
          <a:p>
            <a:pPr marL="514350" indent="-514350">
              <a:spcAft>
                <a:spcPts val="1200"/>
              </a:spcAft>
              <a:buFont typeface="+mj-lt"/>
              <a:buAutoNum type="arabicPeriod" startAt="4"/>
            </a:pPr>
            <a:r>
              <a:rPr lang="nl-NL" dirty="0">
                <a:solidFill>
                  <a:srgbClr val="002060"/>
                </a:solidFill>
                <a:latin typeface="+mj-lt"/>
              </a:rPr>
              <a:t>De Samenhangende object registratie (SOR) was in de query voor windturbines goed bruikbaar als semantische toplaag voor de koppeling tussen de basisregistraties. Voor andere energietransitie gerelateerde objecten zou de SOR ook gebruikt kunnen worden, om ze in het federatief stelsel basisregistraties integraal te benaderen. </a:t>
            </a:r>
          </a:p>
        </p:txBody>
      </p:sp>
    </p:spTree>
    <p:extLst>
      <p:ext uri="{BB962C8B-B14F-4D97-AF65-F5344CB8AC3E}">
        <p14:creationId xmlns:p14="http://schemas.microsoft.com/office/powerpoint/2010/main" val="335525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8C0CB-FC7E-4487-B327-C64E57ED6B04}"/>
              </a:ext>
            </a:extLst>
          </p:cNvPr>
          <p:cNvSpPr>
            <a:spLocks noGrp="1"/>
          </p:cNvSpPr>
          <p:nvPr>
            <p:ph type="title"/>
          </p:nvPr>
        </p:nvSpPr>
        <p:spPr>
          <a:xfrm>
            <a:off x="4564811" y="100013"/>
            <a:ext cx="10515600" cy="1162049"/>
          </a:xfrm>
        </p:spPr>
        <p:txBody>
          <a:bodyPr/>
          <a:lstStyle/>
          <a:p>
            <a:r>
              <a:rPr lang="nl-NL" dirty="0">
                <a:solidFill>
                  <a:srgbClr val="002060"/>
                </a:solidFill>
              </a:rPr>
              <a:t>#Energie als oplossing?</a:t>
            </a:r>
          </a:p>
        </p:txBody>
      </p:sp>
      <p:sp>
        <p:nvSpPr>
          <p:cNvPr id="3" name="Tijdelijke aanduiding voor inhoud 2">
            <a:extLst>
              <a:ext uri="{FF2B5EF4-FFF2-40B4-BE49-F238E27FC236}">
                <a16:creationId xmlns:a16="http://schemas.microsoft.com/office/drawing/2014/main" id="{B746E8C3-3938-4D6F-84B9-E33C5A196C81}"/>
              </a:ext>
            </a:extLst>
          </p:cNvPr>
          <p:cNvSpPr>
            <a:spLocks noGrp="1"/>
          </p:cNvSpPr>
          <p:nvPr>
            <p:ph idx="1"/>
          </p:nvPr>
        </p:nvSpPr>
        <p:spPr>
          <a:xfrm>
            <a:off x="838200" y="1574800"/>
            <a:ext cx="10515600" cy="4602163"/>
          </a:xfrm>
        </p:spPr>
        <p:txBody>
          <a:bodyPr numCol="1">
            <a:normAutofit/>
          </a:bodyPr>
          <a:lstStyle/>
          <a:p>
            <a:pPr marL="0" indent="0">
              <a:spcAft>
                <a:spcPts val="1200"/>
              </a:spcAft>
              <a:buNone/>
            </a:pPr>
            <a:r>
              <a:rPr lang="nl-NL" dirty="0">
                <a:solidFill>
                  <a:srgbClr val="002060"/>
                </a:solidFill>
                <a:latin typeface="+mj-lt"/>
              </a:rPr>
              <a:t>Voor het inpassingvraagstuk van toekomstige windturbines, maar ook van andere energietransitie gerelateerde objecten, de ligging van bestaande windturbines in het ruimtelijk instrumentarium nodig. </a:t>
            </a:r>
          </a:p>
          <a:p>
            <a:pPr marL="0" indent="0">
              <a:spcAft>
                <a:spcPts val="1200"/>
              </a:spcAft>
              <a:buNone/>
            </a:pPr>
            <a:r>
              <a:rPr lang="nl-NL" dirty="0">
                <a:solidFill>
                  <a:srgbClr val="002060"/>
                </a:solidFill>
                <a:latin typeface="+mj-lt"/>
              </a:rPr>
              <a:t>De basisregistraties vormen een </a:t>
            </a:r>
            <a:r>
              <a:rPr lang="nl-NL" dirty="0" err="1">
                <a:solidFill>
                  <a:srgbClr val="002060"/>
                </a:solidFill>
                <a:latin typeface="+mj-lt"/>
              </a:rPr>
              <a:t>basislaag</a:t>
            </a:r>
            <a:r>
              <a:rPr lang="nl-NL" dirty="0">
                <a:solidFill>
                  <a:srgbClr val="002060"/>
                </a:solidFill>
                <a:latin typeface="+mj-lt"/>
              </a:rPr>
              <a:t> in het ruimtelijk instrumentarium en zijn, na enige aanpassingen, goed bruikbaar om de ligging van bestaande windturbines op kaarten weer te geven.</a:t>
            </a:r>
          </a:p>
          <a:p>
            <a:pPr marL="0" indent="0">
              <a:spcAft>
                <a:spcPts val="1200"/>
              </a:spcAft>
              <a:buNone/>
            </a:pPr>
            <a:r>
              <a:rPr lang="nl-NL" dirty="0">
                <a:solidFill>
                  <a:srgbClr val="002060"/>
                </a:solidFill>
                <a:latin typeface="+mj-lt"/>
              </a:rPr>
              <a:t>Door bij andere registraties van windmolens door b.v. RVO (SDE en WOL), </a:t>
            </a:r>
            <a:r>
              <a:rPr lang="nl-NL" dirty="0" err="1">
                <a:solidFill>
                  <a:srgbClr val="002060"/>
                </a:solidFill>
                <a:latin typeface="+mj-lt"/>
              </a:rPr>
              <a:t>CertiQ</a:t>
            </a:r>
            <a:r>
              <a:rPr lang="nl-NL" dirty="0">
                <a:solidFill>
                  <a:srgbClr val="002060"/>
                </a:solidFill>
                <a:latin typeface="+mj-lt"/>
              </a:rPr>
              <a:t>, en netbeheerders de unieke ID uit de basisregistraties te laten registreren wordt koppeling van registraties mogelijk en is een goed ‘register’ te maken van de windturbines. </a:t>
            </a:r>
          </a:p>
        </p:txBody>
      </p:sp>
    </p:spTree>
    <p:extLst>
      <p:ext uri="{BB962C8B-B14F-4D97-AF65-F5344CB8AC3E}">
        <p14:creationId xmlns:p14="http://schemas.microsoft.com/office/powerpoint/2010/main" val="54080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5CD5FE-749E-41FF-97D5-AE8749D64202}"/>
              </a:ext>
            </a:extLst>
          </p:cNvPr>
          <p:cNvSpPr>
            <a:spLocks noGrp="1"/>
          </p:cNvSpPr>
          <p:nvPr>
            <p:ph type="title"/>
          </p:nvPr>
        </p:nvSpPr>
        <p:spPr>
          <a:xfrm>
            <a:off x="4038600" y="-156713"/>
            <a:ext cx="10515600" cy="1162049"/>
          </a:xfrm>
        </p:spPr>
        <p:txBody>
          <a:bodyPr>
            <a:normAutofit fontScale="90000"/>
          </a:bodyPr>
          <a:lstStyle/>
          <a:p>
            <a:br>
              <a:rPr lang="nl-NL" dirty="0">
                <a:solidFill>
                  <a:schemeClr val="accent1">
                    <a:lumMod val="75000"/>
                  </a:schemeClr>
                </a:solidFill>
              </a:rPr>
            </a:br>
            <a:r>
              <a:rPr lang="nl-NL" sz="4400" dirty="0">
                <a:solidFill>
                  <a:srgbClr val="002060"/>
                </a:solidFill>
                <a:latin typeface="Calibri Light (Koppen)"/>
                <a:cs typeface="Calibri Light" panose="020F0302020204030204" pitchFamily="34" charset="0"/>
              </a:rPr>
              <a:t>Welke turbines zijn er al</a:t>
            </a:r>
            <a:br>
              <a:rPr lang="nl-NL" sz="4400" dirty="0">
                <a:solidFill>
                  <a:srgbClr val="002060"/>
                </a:solidFill>
                <a:latin typeface="Calibri Light (Koppen)"/>
                <a:cs typeface="Calibri Light" panose="020F0302020204030204" pitchFamily="34" charset="0"/>
              </a:rPr>
            </a:br>
            <a:r>
              <a:rPr lang="nl-NL" sz="4400" dirty="0">
                <a:solidFill>
                  <a:srgbClr val="002060"/>
                </a:solidFill>
                <a:latin typeface="Calibri Light (Koppen)"/>
                <a:cs typeface="Calibri Light" panose="020F0302020204030204" pitchFamily="34" charset="0"/>
              </a:rPr>
              <a:t> en wat moet er bij? </a:t>
            </a:r>
            <a:endParaRPr lang="nl-NL" dirty="0">
              <a:solidFill>
                <a:schemeClr val="accent1">
                  <a:lumMod val="75000"/>
                </a:schemeClr>
              </a:solidFill>
            </a:endParaRPr>
          </a:p>
        </p:txBody>
      </p:sp>
      <p:sp>
        <p:nvSpPr>
          <p:cNvPr id="9" name="Tekstvak 8">
            <a:extLst>
              <a:ext uri="{FF2B5EF4-FFF2-40B4-BE49-F238E27FC236}">
                <a16:creationId xmlns:a16="http://schemas.microsoft.com/office/drawing/2014/main" id="{8870CEE2-E652-5459-7F3E-CB63FA0A648F}"/>
              </a:ext>
            </a:extLst>
          </p:cNvPr>
          <p:cNvSpPr txBox="1"/>
          <p:nvPr/>
        </p:nvSpPr>
        <p:spPr>
          <a:xfrm>
            <a:off x="323273" y="1542977"/>
            <a:ext cx="11665527" cy="4278094"/>
          </a:xfrm>
          <a:prstGeom prst="rect">
            <a:avLst/>
          </a:prstGeom>
          <a:noFill/>
        </p:spPr>
        <p:txBody>
          <a:bodyPr wrap="square">
            <a:spAutoFit/>
          </a:bodyPr>
          <a:lstStyle/>
          <a:p>
            <a:r>
              <a:rPr lang="nl-NL" sz="2800" dirty="0">
                <a:solidFill>
                  <a:srgbClr val="002060"/>
                </a:solidFill>
                <a:latin typeface="Calibri Light (Koppen)"/>
                <a:cs typeface="Calibri Light" panose="020F0302020204030204" pitchFamily="34" charset="0"/>
              </a:rPr>
              <a:t>de overgang naar een duurzame energievoorziening is een dubbele opgave* : </a:t>
            </a:r>
          </a:p>
          <a:p>
            <a:pPr marL="514350" indent="-514350">
              <a:buAutoNum type="arabicParenBoth"/>
            </a:pPr>
            <a:r>
              <a:rPr lang="nl-NL" sz="2800" dirty="0">
                <a:solidFill>
                  <a:srgbClr val="002060"/>
                </a:solidFill>
                <a:latin typeface="Calibri Light (Koppen)"/>
                <a:cs typeface="Calibri Light" panose="020F0302020204030204" pitchFamily="34" charset="0"/>
              </a:rPr>
              <a:t>de opgave om tijdig meer duurzame energie te realiseren in Nederland</a:t>
            </a:r>
          </a:p>
          <a:p>
            <a:pPr marL="514350" indent="-514350">
              <a:buAutoNum type="arabicParenBoth"/>
            </a:pPr>
            <a:r>
              <a:rPr lang="nl-NL" sz="2800" dirty="0">
                <a:solidFill>
                  <a:srgbClr val="002060"/>
                </a:solidFill>
                <a:latin typeface="Calibri Light (Koppen)"/>
                <a:cs typeface="Calibri Light" panose="020F0302020204030204" pitchFamily="34" charset="0"/>
              </a:rPr>
              <a:t>de opgave om duurzame energie in de dagelijkse leefomgeving in te passen op een manier die kan rekenen op zoveel mogelijk begrip. </a:t>
            </a:r>
            <a:endParaRPr lang="nl-NL" sz="3200" dirty="0">
              <a:solidFill>
                <a:srgbClr val="002060"/>
              </a:solidFill>
              <a:latin typeface="Calibri Light (Koppen)"/>
              <a:cs typeface="Calibri Light" panose="020F0302020204030204" pitchFamily="34" charset="0"/>
            </a:endParaRPr>
          </a:p>
          <a:p>
            <a:pPr marL="514350" indent="-514350">
              <a:buFont typeface="+mj-lt"/>
              <a:buAutoNum type="arabicPeriod"/>
            </a:pPr>
            <a:endParaRPr lang="nl-NL" sz="3200" dirty="0">
              <a:solidFill>
                <a:srgbClr val="002060"/>
              </a:solidFill>
              <a:latin typeface="Calibri Light (Koppen)"/>
              <a:cs typeface="Calibri Light" panose="020F0302020204030204" pitchFamily="34" charset="0"/>
            </a:endParaRPr>
          </a:p>
          <a:p>
            <a:r>
              <a:rPr lang="nl-NL" sz="3200" dirty="0">
                <a:solidFill>
                  <a:srgbClr val="002060"/>
                </a:solidFill>
                <a:latin typeface="Calibri Light (Koppen)"/>
                <a:cs typeface="Calibri Light" panose="020F0302020204030204" pitchFamily="34" charset="0"/>
              </a:rPr>
              <a:t>De regionale afwegingen door gemeenten, </a:t>
            </a:r>
            <a:r>
              <a:rPr lang="nl-NL" sz="3200" dirty="0" err="1">
                <a:solidFill>
                  <a:srgbClr val="002060"/>
                </a:solidFill>
                <a:latin typeface="Calibri Light (Koppen)"/>
                <a:cs typeface="Calibri Light" panose="020F0302020204030204" pitchFamily="34" charset="0"/>
              </a:rPr>
              <a:t>RES’sen</a:t>
            </a:r>
            <a:r>
              <a:rPr lang="nl-NL" sz="3200" dirty="0">
                <a:solidFill>
                  <a:srgbClr val="002060"/>
                </a:solidFill>
                <a:latin typeface="Calibri Light (Koppen)"/>
                <a:cs typeface="Calibri Light" panose="020F0302020204030204" pitchFamily="34" charset="0"/>
              </a:rPr>
              <a:t>, gemeenten richten zich juist op het inpassingsvraagstuk. Duidelijkheid in de locaties van bestaande molens in het ruimtelijk instrumentarium is noodzakelijk voor dit vraagstuk. Wat is er al en wat moet er bij? </a:t>
            </a:r>
          </a:p>
        </p:txBody>
      </p:sp>
      <p:sp>
        <p:nvSpPr>
          <p:cNvPr id="3" name="Tekstvak 2">
            <a:extLst>
              <a:ext uri="{FF2B5EF4-FFF2-40B4-BE49-F238E27FC236}">
                <a16:creationId xmlns:a16="http://schemas.microsoft.com/office/drawing/2014/main" id="{6D120EEE-FBB5-6438-B85A-00F9EE504633}"/>
              </a:ext>
            </a:extLst>
          </p:cNvPr>
          <p:cNvSpPr txBox="1"/>
          <p:nvPr/>
        </p:nvSpPr>
        <p:spPr>
          <a:xfrm>
            <a:off x="0" y="6105237"/>
            <a:ext cx="3833091" cy="646331"/>
          </a:xfrm>
          <a:prstGeom prst="rect">
            <a:avLst/>
          </a:prstGeom>
          <a:noFill/>
        </p:spPr>
        <p:txBody>
          <a:bodyPr wrap="square" rtlCol="0">
            <a:spAutoFit/>
          </a:bodyPr>
          <a:lstStyle/>
          <a:p>
            <a:r>
              <a:rPr lang="nl-NL" dirty="0"/>
              <a:t>* PBL rapport Wind-op-land: lessen en</a:t>
            </a:r>
          </a:p>
          <a:p>
            <a:r>
              <a:rPr lang="nl-NL" dirty="0"/>
              <a:t>Ervaringen; 2019</a:t>
            </a:r>
          </a:p>
        </p:txBody>
      </p:sp>
    </p:spTree>
    <p:extLst>
      <p:ext uri="{BB962C8B-B14F-4D97-AF65-F5344CB8AC3E}">
        <p14:creationId xmlns:p14="http://schemas.microsoft.com/office/powerpoint/2010/main" val="1663334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8C0CB-FC7E-4487-B327-C64E57ED6B04}"/>
              </a:ext>
            </a:extLst>
          </p:cNvPr>
          <p:cNvSpPr>
            <a:spLocks noGrp="1"/>
          </p:cNvSpPr>
          <p:nvPr>
            <p:ph type="title"/>
          </p:nvPr>
        </p:nvSpPr>
        <p:spPr>
          <a:xfrm>
            <a:off x="4177461" y="100012"/>
            <a:ext cx="10515600" cy="1162049"/>
          </a:xfrm>
        </p:spPr>
        <p:txBody>
          <a:bodyPr/>
          <a:lstStyle/>
          <a:p>
            <a:r>
              <a:rPr lang="nl-NL" dirty="0">
                <a:solidFill>
                  <a:srgbClr val="002060"/>
                </a:solidFill>
              </a:rPr>
              <a:t>Veranderende context</a:t>
            </a:r>
          </a:p>
        </p:txBody>
      </p:sp>
      <p:sp>
        <p:nvSpPr>
          <p:cNvPr id="3" name="Tijdelijke aanduiding voor inhoud 2">
            <a:extLst>
              <a:ext uri="{FF2B5EF4-FFF2-40B4-BE49-F238E27FC236}">
                <a16:creationId xmlns:a16="http://schemas.microsoft.com/office/drawing/2014/main" id="{B746E8C3-3938-4D6F-84B9-E33C5A196C81}"/>
              </a:ext>
            </a:extLst>
          </p:cNvPr>
          <p:cNvSpPr>
            <a:spLocks noGrp="1"/>
          </p:cNvSpPr>
          <p:nvPr>
            <p:ph idx="1"/>
          </p:nvPr>
        </p:nvSpPr>
        <p:spPr>
          <a:xfrm>
            <a:off x="838200" y="1574800"/>
            <a:ext cx="10515600" cy="4602163"/>
          </a:xfrm>
        </p:spPr>
        <p:txBody>
          <a:bodyPr numCol="1">
            <a:normAutofit/>
          </a:bodyPr>
          <a:lstStyle/>
          <a:p>
            <a:pPr marL="0" indent="0">
              <a:spcAft>
                <a:spcPts val="1200"/>
              </a:spcAft>
              <a:buNone/>
            </a:pPr>
            <a:r>
              <a:rPr lang="nl-NL" dirty="0">
                <a:solidFill>
                  <a:srgbClr val="002060"/>
                </a:solidFill>
                <a:latin typeface="+mj-lt"/>
              </a:rPr>
              <a:t>DIS-GEO van BZK verder ontwikkelen onder volgende voorwaarden</a:t>
            </a:r>
          </a:p>
          <a:p>
            <a:pPr lvl="1">
              <a:spcAft>
                <a:spcPts val="1200"/>
              </a:spcAft>
            </a:pPr>
            <a:r>
              <a:rPr lang="nl-NL" dirty="0">
                <a:solidFill>
                  <a:srgbClr val="002060"/>
                </a:solidFill>
                <a:latin typeface="+mj-lt"/>
              </a:rPr>
              <a:t>De realisatie van een samenhangende </a:t>
            </a:r>
            <a:r>
              <a:rPr lang="nl-NL" b="1" dirty="0">
                <a:solidFill>
                  <a:srgbClr val="002060"/>
                </a:solidFill>
                <a:latin typeface="+mj-lt"/>
              </a:rPr>
              <a:t>objectenregistratie</a:t>
            </a:r>
            <a:r>
              <a:rPr lang="nl-NL" dirty="0">
                <a:solidFill>
                  <a:srgbClr val="002060"/>
                </a:solidFill>
                <a:latin typeface="+mj-lt"/>
              </a:rPr>
              <a:t>, die zorgt voor een efficiënte en integrale inwinning en ontsluiting van gegevens, en een samenhangend en helder beeld voor een steeds grotere diversiteit aan gebruikers.</a:t>
            </a:r>
          </a:p>
          <a:p>
            <a:pPr lvl="1">
              <a:spcAft>
                <a:spcPts val="1200"/>
              </a:spcAft>
            </a:pPr>
            <a:r>
              <a:rPr lang="nl-NL" dirty="0">
                <a:solidFill>
                  <a:srgbClr val="002060"/>
                </a:solidFill>
                <a:latin typeface="+mj-lt"/>
              </a:rPr>
              <a:t>De vormgeving van een overkoepelende </a:t>
            </a:r>
            <a:r>
              <a:rPr lang="nl-NL" dirty="0" err="1">
                <a:solidFill>
                  <a:srgbClr val="002060"/>
                </a:solidFill>
                <a:latin typeface="+mj-lt"/>
              </a:rPr>
              <a:t>governance</a:t>
            </a:r>
            <a:r>
              <a:rPr lang="nl-NL" dirty="0">
                <a:solidFill>
                  <a:srgbClr val="002060"/>
                </a:solidFill>
                <a:latin typeface="+mj-lt"/>
              </a:rPr>
              <a:t> die zorgt voor de gezamenlijke aansturing van beheer, onderhoud en doorontwikkeling.</a:t>
            </a:r>
          </a:p>
          <a:p>
            <a:pPr lvl="1">
              <a:spcAft>
                <a:spcPts val="1200"/>
              </a:spcAft>
            </a:pPr>
            <a:r>
              <a:rPr lang="nl-NL" dirty="0">
                <a:solidFill>
                  <a:srgbClr val="002060"/>
                </a:solidFill>
                <a:latin typeface="+mj-lt"/>
              </a:rPr>
              <a:t>Permanente doorontwikkeling op basis van een samenhangend ontwikkelportfolio-&gt; b.v. Energietransitie?</a:t>
            </a:r>
          </a:p>
        </p:txBody>
      </p:sp>
    </p:spTree>
    <p:extLst>
      <p:ext uri="{BB962C8B-B14F-4D97-AF65-F5344CB8AC3E}">
        <p14:creationId xmlns:p14="http://schemas.microsoft.com/office/powerpoint/2010/main" val="114604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8C0CB-FC7E-4487-B327-C64E57ED6B04}"/>
              </a:ext>
            </a:extLst>
          </p:cNvPr>
          <p:cNvSpPr>
            <a:spLocks noGrp="1"/>
          </p:cNvSpPr>
          <p:nvPr>
            <p:ph type="title"/>
          </p:nvPr>
        </p:nvSpPr>
        <p:spPr>
          <a:xfrm>
            <a:off x="3961561" y="100012"/>
            <a:ext cx="10515600" cy="1162049"/>
          </a:xfrm>
        </p:spPr>
        <p:txBody>
          <a:bodyPr/>
          <a:lstStyle/>
          <a:p>
            <a:r>
              <a:rPr lang="nl-NL" dirty="0">
                <a:solidFill>
                  <a:srgbClr val="002060"/>
                </a:solidFill>
              </a:rPr>
              <a:t>Veranderende context</a:t>
            </a:r>
          </a:p>
        </p:txBody>
      </p:sp>
      <p:sp>
        <p:nvSpPr>
          <p:cNvPr id="3" name="Tijdelijke aanduiding voor inhoud 2">
            <a:extLst>
              <a:ext uri="{FF2B5EF4-FFF2-40B4-BE49-F238E27FC236}">
                <a16:creationId xmlns:a16="http://schemas.microsoft.com/office/drawing/2014/main" id="{B746E8C3-3938-4D6F-84B9-E33C5A196C81}"/>
              </a:ext>
            </a:extLst>
          </p:cNvPr>
          <p:cNvSpPr>
            <a:spLocks noGrp="1"/>
          </p:cNvSpPr>
          <p:nvPr>
            <p:ph idx="1"/>
          </p:nvPr>
        </p:nvSpPr>
        <p:spPr>
          <a:xfrm>
            <a:off x="838200" y="1574800"/>
            <a:ext cx="10515600" cy="4602163"/>
          </a:xfrm>
        </p:spPr>
        <p:txBody>
          <a:bodyPr numCol="1">
            <a:normAutofit fontScale="92500" lnSpcReduction="10000"/>
          </a:bodyPr>
          <a:lstStyle/>
          <a:p>
            <a:pPr>
              <a:spcAft>
                <a:spcPts val="1200"/>
              </a:spcAft>
            </a:pPr>
            <a:r>
              <a:rPr lang="nl-NL" dirty="0">
                <a:solidFill>
                  <a:srgbClr val="002060"/>
                </a:solidFill>
                <a:latin typeface="+mj-lt"/>
              </a:rPr>
              <a:t>Datakoers EZK-&gt; Stel standaarden voor datakwaliteit</a:t>
            </a:r>
          </a:p>
          <a:p>
            <a:pPr lvl="1">
              <a:spcAft>
                <a:spcPts val="1200"/>
              </a:spcAft>
            </a:pPr>
            <a:r>
              <a:rPr lang="nl-NL" dirty="0">
                <a:solidFill>
                  <a:srgbClr val="002060"/>
                </a:solidFill>
                <a:latin typeface="+mj-lt"/>
              </a:rPr>
              <a:t>Gebruik de rol als opdrachtgever of beleidsverantwoordelijke om de datavoorziening zo in te (laten) richten in dat (interbestuurlijke) partners gebruik maken van dezelfde data, definities, standaarden en modelaannames (voor het gehele klimaat- en energiedomein), zodat (gedelegeerd) beleid </a:t>
            </a:r>
            <a:r>
              <a:rPr lang="nl-NL" dirty="0" err="1">
                <a:solidFill>
                  <a:srgbClr val="002060"/>
                </a:solidFill>
                <a:latin typeface="+mj-lt"/>
              </a:rPr>
              <a:t>optelbaar</a:t>
            </a:r>
            <a:r>
              <a:rPr lang="nl-NL" dirty="0">
                <a:solidFill>
                  <a:srgbClr val="002060"/>
                </a:solidFill>
                <a:latin typeface="+mj-lt"/>
              </a:rPr>
              <a:t> en vergelijkbaar is</a:t>
            </a:r>
          </a:p>
          <a:p>
            <a:pPr lvl="1">
              <a:spcAft>
                <a:spcPts val="1200"/>
              </a:spcAft>
            </a:pPr>
            <a:r>
              <a:rPr lang="nl-NL" dirty="0">
                <a:solidFill>
                  <a:srgbClr val="002060"/>
                </a:solidFill>
                <a:latin typeface="+mj-lt"/>
              </a:rPr>
              <a:t>Maak open data de standaard, werk als DGKE toe naar de situatie dat voor klimaat- en energiedata geldt: ‘open tenzij’. Zorg ervoor dat data in machine-leesbaar format worden aangeboden als open data. </a:t>
            </a:r>
          </a:p>
          <a:p>
            <a:pPr lvl="1">
              <a:spcAft>
                <a:spcPts val="1200"/>
              </a:spcAft>
            </a:pPr>
            <a:r>
              <a:rPr lang="nl-NL" dirty="0">
                <a:solidFill>
                  <a:srgbClr val="002060"/>
                </a:solidFill>
                <a:latin typeface="+mj-lt"/>
              </a:rPr>
              <a:t>Verken mogelijkheden basisregistratie Energie; De eerste stap is het verkennen van de mogelijkheden en voorwaarden voor het opbouwen van de registratie, en het maken van principe-afspraken voor de uitvoering. Gebruik daarbij ook wat al is opgebouwd in de basisregistratie Ondergrond. Op basis hiervan kan gezamenlijk de beslissing genomen worden om tot uitvoering over te gaan. Deze basisregistratie kan op termijn een van de bouwstenen vormen van een federatief datastelsel.</a:t>
            </a:r>
          </a:p>
        </p:txBody>
      </p:sp>
    </p:spTree>
    <p:extLst>
      <p:ext uri="{BB962C8B-B14F-4D97-AF65-F5344CB8AC3E}">
        <p14:creationId xmlns:p14="http://schemas.microsoft.com/office/powerpoint/2010/main" val="2372441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8C0CB-FC7E-4487-B327-C64E57ED6B04}"/>
              </a:ext>
            </a:extLst>
          </p:cNvPr>
          <p:cNvSpPr>
            <a:spLocks noGrp="1"/>
          </p:cNvSpPr>
          <p:nvPr>
            <p:ph type="title"/>
          </p:nvPr>
        </p:nvSpPr>
        <p:spPr>
          <a:xfrm>
            <a:off x="4564811" y="100013"/>
            <a:ext cx="10515600" cy="1162049"/>
          </a:xfrm>
        </p:spPr>
        <p:txBody>
          <a:bodyPr/>
          <a:lstStyle/>
          <a:p>
            <a:r>
              <a:rPr lang="nl-NL" dirty="0">
                <a:solidFill>
                  <a:srgbClr val="002060"/>
                </a:solidFill>
              </a:rPr>
              <a:t>Vervolg buiten VIVET?</a:t>
            </a:r>
          </a:p>
        </p:txBody>
      </p:sp>
      <p:sp>
        <p:nvSpPr>
          <p:cNvPr id="3" name="Tijdelijke aanduiding voor inhoud 2">
            <a:extLst>
              <a:ext uri="{FF2B5EF4-FFF2-40B4-BE49-F238E27FC236}">
                <a16:creationId xmlns:a16="http://schemas.microsoft.com/office/drawing/2014/main" id="{B746E8C3-3938-4D6F-84B9-E33C5A196C81}"/>
              </a:ext>
            </a:extLst>
          </p:cNvPr>
          <p:cNvSpPr>
            <a:spLocks noGrp="1"/>
          </p:cNvSpPr>
          <p:nvPr>
            <p:ph idx="1"/>
          </p:nvPr>
        </p:nvSpPr>
        <p:spPr>
          <a:xfrm>
            <a:off x="838200" y="1574800"/>
            <a:ext cx="10515600" cy="4602163"/>
          </a:xfrm>
        </p:spPr>
        <p:txBody>
          <a:bodyPr numCol="1">
            <a:normAutofit/>
          </a:bodyPr>
          <a:lstStyle/>
          <a:p>
            <a:pPr marL="514350" indent="-514350">
              <a:spcAft>
                <a:spcPts val="1200"/>
              </a:spcAft>
              <a:buFont typeface="+mj-lt"/>
              <a:buAutoNum type="arabicPeriod" startAt="7"/>
            </a:pPr>
            <a:r>
              <a:rPr lang="nl-NL" dirty="0">
                <a:solidFill>
                  <a:srgbClr val="002060"/>
                </a:solidFill>
                <a:latin typeface="+mj-lt"/>
              </a:rPr>
              <a:t>Realiseren unieke identificatie van windturbines binnen BRT/BGT via BZK-spoor. Daarbij ook te kijken of de registratie verplicht kan worden gesteld in zowel ‘klassieke BGT’ als  de </a:t>
            </a:r>
            <a:r>
              <a:rPr lang="nl-NL" dirty="0" err="1">
                <a:solidFill>
                  <a:srgbClr val="002060"/>
                </a:solidFill>
                <a:latin typeface="+mj-lt"/>
              </a:rPr>
              <a:t>vergunningfase</a:t>
            </a:r>
            <a:r>
              <a:rPr lang="nl-NL" dirty="0">
                <a:solidFill>
                  <a:srgbClr val="002060"/>
                </a:solidFill>
                <a:latin typeface="+mj-lt"/>
              </a:rPr>
              <a:t> (</a:t>
            </a:r>
            <a:r>
              <a:rPr lang="nl-NL" dirty="0" err="1">
                <a:solidFill>
                  <a:srgbClr val="002060"/>
                </a:solidFill>
                <a:latin typeface="+mj-lt"/>
              </a:rPr>
              <a:t>IMGeo</a:t>
            </a:r>
            <a:r>
              <a:rPr lang="nl-NL" dirty="0">
                <a:solidFill>
                  <a:srgbClr val="002060"/>
                </a:solidFill>
                <a:latin typeface="+mj-lt"/>
              </a:rPr>
              <a:t>) (in plaats van huidige vrijwilligheid), om zo actuele en kwalitatief goede data te kunnen delen over pijplijn.  </a:t>
            </a:r>
          </a:p>
          <a:p>
            <a:pPr marL="514350" indent="-514350">
              <a:spcAft>
                <a:spcPts val="1200"/>
              </a:spcAft>
              <a:buFont typeface="+mj-lt"/>
              <a:buAutoNum type="arabicPeriod" startAt="7"/>
            </a:pPr>
            <a:r>
              <a:rPr lang="nl-NL" dirty="0">
                <a:solidFill>
                  <a:srgbClr val="002060"/>
                </a:solidFill>
                <a:latin typeface="+mj-lt"/>
              </a:rPr>
              <a:t>Wat is er nodig om dit eigenaarschap te bereiken? En hoe kan dit (als </a:t>
            </a:r>
            <a:r>
              <a:rPr lang="nl-NL" dirty="0" err="1">
                <a:solidFill>
                  <a:srgbClr val="002060"/>
                </a:solidFill>
                <a:latin typeface="+mj-lt"/>
              </a:rPr>
              <a:t>onderzoekspunt</a:t>
            </a:r>
            <a:r>
              <a:rPr lang="nl-NL" dirty="0">
                <a:solidFill>
                  <a:srgbClr val="002060"/>
                </a:solidFill>
                <a:latin typeface="+mj-lt"/>
              </a:rPr>
              <a:t>?) worden meegenomen in het project #energie van volgend jaar? Hierbij moet ook worden gekeken naar haalbaarheid en betaalbaarheid. </a:t>
            </a:r>
          </a:p>
          <a:p>
            <a:pPr marL="514350" indent="-514350">
              <a:spcAft>
                <a:spcPts val="1200"/>
              </a:spcAft>
              <a:buFont typeface="+mj-lt"/>
              <a:buAutoNum type="arabicPeriod" startAt="7"/>
            </a:pPr>
            <a:endParaRPr lang="nl-NL" dirty="0">
              <a:solidFill>
                <a:srgbClr val="002060"/>
              </a:solidFill>
              <a:latin typeface="+mj-lt"/>
            </a:endParaRPr>
          </a:p>
        </p:txBody>
      </p:sp>
    </p:spTree>
    <p:extLst>
      <p:ext uri="{BB962C8B-B14F-4D97-AF65-F5344CB8AC3E}">
        <p14:creationId xmlns:p14="http://schemas.microsoft.com/office/powerpoint/2010/main" val="2768211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E8C0CB-FC7E-4487-B327-C64E57ED6B04}"/>
              </a:ext>
            </a:extLst>
          </p:cNvPr>
          <p:cNvSpPr>
            <a:spLocks noGrp="1"/>
          </p:cNvSpPr>
          <p:nvPr>
            <p:ph type="title"/>
          </p:nvPr>
        </p:nvSpPr>
        <p:spPr>
          <a:xfrm>
            <a:off x="4564811" y="100013"/>
            <a:ext cx="10515600" cy="1162049"/>
          </a:xfrm>
        </p:spPr>
        <p:txBody>
          <a:bodyPr/>
          <a:lstStyle/>
          <a:p>
            <a:r>
              <a:rPr lang="nl-NL" dirty="0">
                <a:solidFill>
                  <a:srgbClr val="002060"/>
                </a:solidFill>
              </a:rPr>
              <a:t>Vervolg binnen VIVET?</a:t>
            </a:r>
          </a:p>
        </p:txBody>
      </p:sp>
      <p:sp>
        <p:nvSpPr>
          <p:cNvPr id="3" name="Tijdelijke aanduiding voor inhoud 2">
            <a:extLst>
              <a:ext uri="{FF2B5EF4-FFF2-40B4-BE49-F238E27FC236}">
                <a16:creationId xmlns:a16="http://schemas.microsoft.com/office/drawing/2014/main" id="{B746E8C3-3938-4D6F-84B9-E33C5A196C81}"/>
              </a:ext>
            </a:extLst>
          </p:cNvPr>
          <p:cNvSpPr>
            <a:spLocks noGrp="1"/>
          </p:cNvSpPr>
          <p:nvPr>
            <p:ph idx="1"/>
          </p:nvPr>
        </p:nvSpPr>
        <p:spPr>
          <a:xfrm>
            <a:off x="838200" y="1574800"/>
            <a:ext cx="10515600" cy="4602163"/>
          </a:xfrm>
        </p:spPr>
        <p:txBody>
          <a:bodyPr numCol="1">
            <a:normAutofit/>
          </a:bodyPr>
          <a:lstStyle/>
          <a:p>
            <a:pPr marL="514350" indent="-514350">
              <a:spcAft>
                <a:spcPts val="1200"/>
              </a:spcAft>
              <a:buFont typeface="+mj-lt"/>
              <a:buAutoNum type="arabicPeriod" startAt="9"/>
            </a:pPr>
            <a:r>
              <a:rPr lang="nl-NL" dirty="0">
                <a:solidFill>
                  <a:srgbClr val="002060"/>
                </a:solidFill>
                <a:latin typeface="+mj-lt"/>
              </a:rPr>
              <a:t>Starten met een onderzoek </a:t>
            </a:r>
            <a:r>
              <a:rPr lang="nl-NL" dirty="0" err="1">
                <a:solidFill>
                  <a:srgbClr val="002060"/>
                </a:solidFill>
                <a:latin typeface="+mj-lt"/>
              </a:rPr>
              <a:t>adhv</a:t>
            </a:r>
            <a:r>
              <a:rPr lang="nl-NL" dirty="0">
                <a:solidFill>
                  <a:srgbClr val="002060"/>
                </a:solidFill>
                <a:latin typeface="+mj-lt"/>
              </a:rPr>
              <a:t> grootschalige </a:t>
            </a:r>
            <a:r>
              <a:rPr lang="nl-NL" dirty="0" err="1">
                <a:solidFill>
                  <a:srgbClr val="002060"/>
                </a:solidFill>
                <a:latin typeface="+mj-lt"/>
              </a:rPr>
              <a:t>zonPV</a:t>
            </a:r>
            <a:r>
              <a:rPr lang="nl-NL" dirty="0">
                <a:solidFill>
                  <a:srgbClr val="002060"/>
                </a:solidFill>
                <a:latin typeface="+mj-lt"/>
              </a:rPr>
              <a:t> (uit het CERES) of netbeheerders</a:t>
            </a:r>
          </a:p>
          <a:p>
            <a:pPr lvl="1">
              <a:spcAft>
                <a:spcPts val="1200"/>
              </a:spcAft>
            </a:pPr>
            <a:r>
              <a:rPr lang="nl-NL" dirty="0">
                <a:solidFill>
                  <a:srgbClr val="002060"/>
                </a:solidFill>
                <a:latin typeface="+mj-lt"/>
              </a:rPr>
              <a:t> hun assetdata kunnen koppelen aan het BGT en </a:t>
            </a:r>
          </a:p>
          <a:p>
            <a:pPr lvl="1">
              <a:spcAft>
                <a:spcPts val="1200"/>
              </a:spcAft>
            </a:pPr>
            <a:r>
              <a:rPr lang="nl-NL" dirty="0">
                <a:solidFill>
                  <a:srgbClr val="002060"/>
                </a:solidFill>
                <a:latin typeface="+mj-lt"/>
              </a:rPr>
              <a:t>zij dit openbaar kunnen maken via een federatief stelsel.</a:t>
            </a:r>
          </a:p>
          <a:p>
            <a:pPr marL="514350" indent="-514350">
              <a:spcAft>
                <a:spcPts val="1200"/>
              </a:spcAft>
              <a:buFont typeface="+mj-lt"/>
              <a:buAutoNum type="arabicPeriod" startAt="9"/>
            </a:pPr>
            <a:r>
              <a:rPr lang="nl-NL" dirty="0">
                <a:solidFill>
                  <a:srgbClr val="002060"/>
                </a:solidFill>
                <a:latin typeface="+mj-lt"/>
              </a:rPr>
              <a:t>In samenhang met project installatieregister kijken of we een </a:t>
            </a:r>
            <a:r>
              <a:rPr lang="nl-NL" dirty="0" err="1">
                <a:solidFill>
                  <a:srgbClr val="002060"/>
                </a:solidFill>
                <a:latin typeface="+mj-lt"/>
              </a:rPr>
              <a:t>proof</a:t>
            </a:r>
            <a:r>
              <a:rPr lang="nl-NL" dirty="0">
                <a:solidFill>
                  <a:srgbClr val="002060"/>
                </a:solidFill>
                <a:latin typeface="+mj-lt"/>
              </a:rPr>
              <a:t> of concept kunnen maken en federatieve koppeling met Ceres</a:t>
            </a:r>
          </a:p>
          <a:p>
            <a:pPr marL="514350" indent="-514350">
              <a:spcAft>
                <a:spcPts val="1200"/>
              </a:spcAft>
              <a:buFont typeface="+mj-lt"/>
              <a:buAutoNum type="arabicPeriod" startAt="9"/>
            </a:pPr>
            <a:r>
              <a:rPr lang="nl-NL" dirty="0">
                <a:solidFill>
                  <a:srgbClr val="002060"/>
                </a:solidFill>
                <a:latin typeface="+mj-lt"/>
              </a:rPr>
              <a:t>Verbeteren actualiteit windturbines met </a:t>
            </a:r>
            <a:r>
              <a:rPr lang="nl-NL" dirty="0" err="1">
                <a:solidFill>
                  <a:srgbClr val="002060"/>
                </a:solidFill>
                <a:latin typeface="+mj-lt"/>
              </a:rPr>
              <a:t>Topstakels</a:t>
            </a:r>
            <a:r>
              <a:rPr lang="nl-NL" dirty="0">
                <a:solidFill>
                  <a:srgbClr val="002060"/>
                </a:solidFill>
                <a:latin typeface="+mj-lt"/>
              </a:rPr>
              <a:t> als basis</a:t>
            </a:r>
          </a:p>
        </p:txBody>
      </p:sp>
    </p:spTree>
    <p:extLst>
      <p:ext uri="{BB962C8B-B14F-4D97-AF65-F5344CB8AC3E}">
        <p14:creationId xmlns:p14="http://schemas.microsoft.com/office/powerpoint/2010/main" val="2316109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136E1-697C-4363-BF74-8DAE979601D7}"/>
              </a:ext>
            </a:extLst>
          </p:cNvPr>
          <p:cNvSpPr>
            <a:spLocks noGrp="1"/>
          </p:cNvSpPr>
          <p:nvPr>
            <p:ph type="title"/>
          </p:nvPr>
        </p:nvSpPr>
        <p:spPr>
          <a:xfrm>
            <a:off x="3865880" y="65314"/>
            <a:ext cx="10515600" cy="1162049"/>
          </a:xfrm>
        </p:spPr>
        <p:txBody>
          <a:bodyPr/>
          <a:lstStyle/>
          <a:p>
            <a:r>
              <a:rPr lang="nl-NL" dirty="0">
                <a:solidFill>
                  <a:schemeClr val="accent1">
                    <a:lumMod val="50000"/>
                  </a:schemeClr>
                </a:solidFill>
              </a:rPr>
              <a:t>Jullie input</a:t>
            </a:r>
          </a:p>
        </p:txBody>
      </p:sp>
      <p:sp>
        <p:nvSpPr>
          <p:cNvPr id="3" name="Tijdelijke aanduiding voor inhoud 2">
            <a:extLst>
              <a:ext uri="{FF2B5EF4-FFF2-40B4-BE49-F238E27FC236}">
                <a16:creationId xmlns:a16="http://schemas.microsoft.com/office/drawing/2014/main" id="{D9FB1D64-9687-45DF-8640-910D07847529}"/>
              </a:ext>
            </a:extLst>
          </p:cNvPr>
          <p:cNvSpPr>
            <a:spLocks noGrp="1"/>
          </p:cNvSpPr>
          <p:nvPr>
            <p:ph idx="1"/>
          </p:nvPr>
        </p:nvSpPr>
        <p:spPr>
          <a:xfrm>
            <a:off x="838200" y="1950721"/>
            <a:ext cx="10515600" cy="4226242"/>
          </a:xfrm>
        </p:spPr>
        <p:txBody>
          <a:bodyPr>
            <a:normAutofit/>
          </a:bodyPr>
          <a:lstStyle/>
          <a:p>
            <a:r>
              <a:rPr lang="nl-NL" dirty="0">
                <a:solidFill>
                  <a:schemeClr val="accent1">
                    <a:lumMod val="50000"/>
                  </a:schemeClr>
                </a:solidFill>
              </a:rPr>
              <a:t>Vragen?</a:t>
            </a:r>
          </a:p>
          <a:p>
            <a:endParaRPr lang="nl-NL" dirty="0">
              <a:solidFill>
                <a:schemeClr val="accent1">
                  <a:lumMod val="50000"/>
                </a:schemeClr>
              </a:solidFill>
            </a:endParaRPr>
          </a:p>
          <a:p>
            <a:r>
              <a:rPr lang="nl-NL" dirty="0">
                <a:solidFill>
                  <a:schemeClr val="accent1">
                    <a:lumMod val="50000"/>
                  </a:schemeClr>
                </a:solidFill>
              </a:rPr>
              <a:t>Hebben jullie in input en adviezen?</a:t>
            </a:r>
          </a:p>
          <a:p>
            <a:endParaRPr lang="nl-NL" dirty="0">
              <a:solidFill>
                <a:schemeClr val="accent1">
                  <a:lumMod val="50000"/>
                </a:schemeClr>
              </a:solidFill>
            </a:endParaRPr>
          </a:p>
          <a:p>
            <a:endParaRPr lang="nl-NL" dirty="0">
              <a:solidFill>
                <a:schemeClr val="accent1">
                  <a:lumMod val="50000"/>
                </a:schemeClr>
              </a:solidFill>
            </a:endParaRPr>
          </a:p>
          <a:p>
            <a:endParaRPr lang="nl-NL" dirty="0">
              <a:solidFill>
                <a:schemeClr val="accent1">
                  <a:lumMod val="50000"/>
                </a:schemeClr>
              </a:solidFill>
            </a:endParaRPr>
          </a:p>
          <a:p>
            <a:endParaRPr lang="nl-NL" dirty="0">
              <a:solidFill>
                <a:schemeClr val="accent1">
                  <a:lumMod val="50000"/>
                </a:schemeClr>
              </a:solidFill>
            </a:endParaRPr>
          </a:p>
          <a:p>
            <a:pPr marL="0" indent="0">
              <a:buNone/>
            </a:pPr>
            <a:endParaRPr lang="nl-NL" dirty="0">
              <a:solidFill>
                <a:schemeClr val="accent1">
                  <a:lumMod val="50000"/>
                </a:schemeClr>
              </a:solidFill>
            </a:endParaRPr>
          </a:p>
          <a:p>
            <a:pPr marL="0" indent="0">
              <a:buNone/>
            </a:pPr>
            <a:endParaRPr lang="nl-NL" dirty="0">
              <a:solidFill>
                <a:schemeClr val="accent1">
                  <a:lumMod val="50000"/>
                </a:schemeClr>
              </a:solidFill>
            </a:endParaRPr>
          </a:p>
          <a:p>
            <a:endParaRPr lang="nl-NL" dirty="0">
              <a:solidFill>
                <a:schemeClr val="accent1">
                  <a:lumMod val="50000"/>
                </a:schemeClr>
              </a:solidFill>
            </a:endParaRPr>
          </a:p>
        </p:txBody>
      </p:sp>
      <p:sp>
        <p:nvSpPr>
          <p:cNvPr id="4" name="Tijdelijke aanduiding voor voettekst 3">
            <a:extLst>
              <a:ext uri="{FF2B5EF4-FFF2-40B4-BE49-F238E27FC236}">
                <a16:creationId xmlns:a16="http://schemas.microsoft.com/office/drawing/2014/main" id="{EF68BAC2-39EA-4A03-93FD-324D0D439CAC}"/>
              </a:ext>
            </a:extLst>
          </p:cNvPr>
          <p:cNvSpPr>
            <a:spLocks noGrp="1"/>
          </p:cNvSpPr>
          <p:nvPr>
            <p:ph type="ftr" sz="quarter" idx="11"/>
          </p:nvPr>
        </p:nvSpPr>
        <p:spPr/>
        <p:txBody>
          <a:bodyPr/>
          <a:lstStyle/>
          <a:p>
            <a:r>
              <a:rPr lang="nl-NL"/>
              <a:t>STAVAZA</a:t>
            </a:r>
          </a:p>
        </p:txBody>
      </p:sp>
      <p:pic>
        <p:nvPicPr>
          <p:cNvPr id="24" name="Tijdelijke aanduiding voor inhoud 4">
            <a:extLst>
              <a:ext uri="{FF2B5EF4-FFF2-40B4-BE49-F238E27FC236}">
                <a16:creationId xmlns:a16="http://schemas.microsoft.com/office/drawing/2014/main" id="{75BFB5C2-24E0-4CCD-BCE4-B68D91C2C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981" y="350611"/>
            <a:ext cx="4375755" cy="3281816"/>
          </a:xfrm>
          <a:prstGeom prst="rect">
            <a:avLst/>
          </a:prstGeom>
        </p:spPr>
      </p:pic>
    </p:spTree>
    <p:extLst>
      <p:ext uri="{BB962C8B-B14F-4D97-AF65-F5344CB8AC3E}">
        <p14:creationId xmlns:p14="http://schemas.microsoft.com/office/powerpoint/2010/main" val="4085672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FF7DA6-CD95-4471-A315-80FEC77BD17E}"/>
              </a:ext>
            </a:extLst>
          </p:cNvPr>
          <p:cNvSpPr>
            <a:spLocks noGrp="1"/>
          </p:cNvSpPr>
          <p:nvPr>
            <p:ph type="title"/>
          </p:nvPr>
        </p:nvSpPr>
        <p:spPr/>
        <p:txBody>
          <a:bodyPr/>
          <a:lstStyle/>
          <a:p>
            <a:r>
              <a:rPr lang="nl-NL"/>
              <a:t>Bronnen desktopstudie</a:t>
            </a:r>
          </a:p>
        </p:txBody>
      </p:sp>
      <p:graphicFrame>
        <p:nvGraphicFramePr>
          <p:cNvPr id="4" name="Tijdelijke aanduiding voor inhoud 3">
            <a:extLst>
              <a:ext uri="{FF2B5EF4-FFF2-40B4-BE49-F238E27FC236}">
                <a16:creationId xmlns:a16="http://schemas.microsoft.com/office/drawing/2014/main" id="{659D48D6-0209-4065-952F-8ADF62CB724C}"/>
              </a:ext>
            </a:extLst>
          </p:cNvPr>
          <p:cNvGraphicFramePr>
            <a:graphicFrameLocks noGrp="1"/>
          </p:cNvGraphicFramePr>
          <p:nvPr>
            <p:ph idx="1"/>
          </p:nvPr>
        </p:nvGraphicFramePr>
        <p:xfrm>
          <a:off x="1739900" y="3010376"/>
          <a:ext cx="8712200" cy="2766060"/>
        </p:xfrm>
        <a:graphic>
          <a:graphicData uri="http://schemas.openxmlformats.org/drawingml/2006/table">
            <a:tbl>
              <a:tblPr>
                <a:tableStyleId>{5C22544A-7EE6-4342-B048-85BDC9FD1C3A}</a:tableStyleId>
              </a:tblPr>
              <a:tblGrid>
                <a:gridCol w="4432300">
                  <a:extLst>
                    <a:ext uri="{9D8B030D-6E8A-4147-A177-3AD203B41FA5}">
                      <a16:colId xmlns:a16="http://schemas.microsoft.com/office/drawing/2014/main" val="3373510413"/>
                    </a:ext>
                  </a:extLst>
                </a:gridCol>
                <a:gridCol w="838200">
                  <a:extLst>
                    <a:ext uri="{9D8B030D-6E8A-4147-A177-3AD203B41FA5}">
                      <a16:colId xmlns:a16="http://schemas.microsoft.com/office/drawing/2014/main" val="3944291972"/>
                    </a:ext>
                  </a:extLst>
                </a:gridCol>
                <a:gridCol w="2603500">
                  <a:extLst>
                    <a:ext uri="{9D8B030D-6E8A-4147-A177-3AD203B41FA5}">
                      <a16:colId xmlns:a16="http://schemas.microsoft.com/office/drawing/2014/main" val="1718033769"/>
                    </a:ext>
                  </a:extLst>
                </a:gridCol>
                <a:gridCol w="838200">
                  <a:extLst>
                    <a:ext uri="{9D8B030D-6E8A-4147-A177-3AD203B41FA5}">
                      <a16:colId xmlns:a16="http://schemas.microsoft.com/office/drawing/2014/main" val="1997687759"/>
                    </a:ext>
                  </a:extLst>
                </a:gridCol>
              </a:tblGrid>
              <a:tr h="200025">
                <a:tc>
                  <a:txBody>
                    <a:bodyPr/>
                    <a:lstStyle/>
                    <a:p>
                      <a:pPr algn="l" fontAlgn="b"/>
                      <a:r>
                        <a:rPr lang="nl-NL" sz="1200" u="sng" strike="noStrike">
                          <a:effectLst/>
                          <a:hlinkClick r:id="rId3"/>
                        </a:rPr>
                        <a:t>Kadaster: brk: Alfabetische index:</a:t>
                      </a:r>
                      <a:endParaRPr lang="nl-NL" sz="1200" b="0" i="0" u="sng" strike="noStrike">
                        <a:solidFill>
                          <a:srgbClr val="0563C1"/>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l" fontAlgn="t"/>
                      <a:r>
                        <a:rPr lang="nl-NL" sz="1200" u="none" strike="noStrike">
                          <a:effectLst/>
                        </a:rPr>
                        <a:t>aantal relevante termen</a:t>
                      </a:r>
                      <a:endParaRPr lang="nl-NL" sz="1200" b="0" i="0" u="none" strike="noStrike">
                        <a:solidFill>
                          <a:srgbClr val="000000"/>
                        </a:solidFill>
                        <a:effectLst/>
                        <a:latin typeface="Calibri" panose="020F0502020204030204" pitchFamily="34" charset="0"/>
                      </a:endParaRPr>
                    </a:p>
                  </a:txBody>
                  <a:tcPr marL="0" marR="0" marT="0" marB="0"/>
                </a:tc>
                <a:tc>
                  <a:txBody>
                    <a:bodyPr/>
                    <a:lstStyle/>
                    <a:p>
                      <a:pPr algn="l" fontAlgn="t"/>
                      <a:r>
                        <a:rPr lang="nl-NL" sz="1200" u="none" strike="noStrike">
                          <a:effectLst/>
                        </a:rPr>
                        <a:t>potentie</a:t>
                      </a:r>
                      <a:endParaRPr lang="nl-NL" sz="1200" b="0" i="0" u="none" strike="noStrike">
                        <a:solidFill>
                          <a:srgbClr val="000000"/>
                        </a:solidFill>
                        <a:effectLst/>
                        <a:latin typeface="Calibri" panose="020F0502020204030204" pitchFamily="34" charset="0"/>
                      </a:endParaRPr>
                    </a:p>
                  </a:txBody>
                  <a:tcPr marL="0" marR="0" marT="0" marB="0"/>
                </a:tc>
                <a:extLst>
                  <a:ext uri="{0D108BD9-81ED-4DB2-BD59-A6C34878D82A}">
                    <a16:rowId xmlns:a16="http://schemas.microsoft.com/office/drawing/2014/main" val="3199697791"/>
                  </a:ext>
                </a:extLst>
              </a:tr>
              <a:tr h="200025">
                <a:tc gridSpan="2">
                  <a:txBody>
                    <a:bodyPr/>
                    <a:lstStyle/>
                    <a:p>
                      <a:pPr algn="l" fontAlgn="b"/>
                      <a:r>
                        <a:rPr lang="nl-NL" sz="1200" u="sng" strike="noStrike">
                          <a:effectLst/>
                          <a:hlinkClick r:id="rId4"/>
                        </a:rPr>
                        <a:t>Basisregistratie Grootschalige Topografie Gegegevenscatalogus BGT 1.2 (geostandaarden.nl)</a:t>
                      </a:r>
                      <a:endParaRPr lang="nl-NL" sz="1200" b="0" i="0" u="sng" strike="noStrike">
                        <a:solidFill>
                          <a:srgbClr val="0563C1"/>
                        </a:solidFill>
                        <a:effectLst/>
                        <a:latin typeface="Calibri" panose="020F0502020204030204" pitchFamily="34" charset="0"/>
                      </a:endParaRPr>
                    </a:p>
                  </a:txBody>
                  <a:tcPr marL="0" marR="0" marT="0" marB="0" anchor="b"/>
                </a:tc>
                <a:tc hMerge="1">
                  <a:txBody>
                    <a:bodyPr/>
                    <a:lstStyle/>
                    <a:p>
                      <a:endParaRPr lang="nl-NL"/>
                    </a:p>
                  </a:txBody>
                  <a:tcPr/>
                </a:tc>
                <a:tc>
                  <a:txBody>
                    <a:bodyPr/>
                    <a:lstStyle/>
                    <a:p>
                      <a:pPr algn="r" fontAlgn="b"/>
                      <a:r>
                        <a:rPr lang="nl-NL" sz="1200" u="none" strike="noStrike">
                          <a:effectLst/>
                        </a:rPr>
                        <a:t>6</a:t>
                      </a:r>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NL" sz="1200" u="none" strike="noStrike">
                          <a:effectLst/>
                        </a:rPr>
                        <a:t>11</a:t>
                      </a:r>
                      <a:endParaRPr lang="nl-NL"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9901819"/>
                  </a:ext>
                </a:extLst>
              </a:tr>
              <a:tr h="200025">
                <a:tc>
                  <a:txBody>
                    <a:bodyPr/>
                    <a:lstStyle/>
                    <a:p>
                      <a:pPr algn="l" fontAlgn="b"/>
                      <a:r>
                        <a:rPr lang="nl-NL" sz="1200" u="sng" strike="noStrike">
                          <a:effectLst/>
                          <a:hlinkClick r:id="rId5"/>
                        </a:rPr>
                        <a:t>Datamodel - BRT (overheid.nl)</a:t>
                      </a:r>
                      <a:endParaRPr lang="nl-NL" sz="1200" b="0" i="0" u="sng" strike="noStrike">
                        <a:solidFill>
                          <a:srgbClr val="0563C1"/>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NL" sz="1200" u="none" strike="noStrike">
                          <a:effectLst/>
                        </a:rPr>
                        <a:t>10</a:t>
                      </a:r>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NL" sz="1200" u="none" strike="noStrike">
                          <a:effectLst/>
                        </a:rPr>
                        <a:t>24</a:t>
                      </a:r>
                      <a:endParaRPr lang="nl-NL"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44696129"/>
                  </a:ext>
                </a:extLst>
              </a:tr>
              <a:tr h="200025">
                <a:tc gridSpan="2">
                  <a:txBody>
                    <a:bodyPr/>
                    <a:lstStyle/>
                    <a:p>
                      <a:pPr algn="l" fontAlgn="b"/>
                      <a:r>
                        <a:rPr lang="nl-NL" sz="1200" u="sng" strike="noStrike">
                          <a:effectLst/>
                          <a:hlinkClick r:id="rId6"/>
                        </a:rPr>
                        <a:t>Geonovum: sor: Alfabetische index: (geostandaarden.nl)</a:t>
                      </a:r>
                      <a:endParaRPr lang="nl-NL" sz="1200" b="0" i="0" u="sng" strike="noStrike">
                        <a:solidFill>
                          <a:srgbClr val="0563C1"/>
                        </a:solidFill>
                        <a:effectLst/>
                        <a:latin typeface="Calibri" panose="020F0502020204030204" pitchFamily="34" charset="0"/>
                      </a:endParaRPr>
                    </a:p>
                  </a:txBody>
                  <a:tcPr marL="0" marR="0" marT="0" marB="0" anchor="b"/>
                </a:tc>
                <a:tc hMerge="1">
                  <a:txBody>
                    <a:bodyPr/>
                    <a:lstStyle/>
                    <a:p>
                      <a:endParaRPr lang="nl-NL"/>
                    </a:p>
                  </a:txBody>
                  <a:tcPr/>
                </a:tc>
                <a:tc>
                  <a:txBody>
                    <a:bodyPr/>
                    <a:lstStyle/>
                    <a:p>
                      <a:pPr algn="r" fontAlgn="b"/>
                      <a:r>
                        <a:rPr lang="nl-NL" sz="1200" u="none" strike="noStrike">
                          <a:effectLst/>
                        </a:rPr>
                        <a:t>6</a:t>
                      </a:r>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NL" sz="1200" u="none" strike="noStrike">
                          <a:effectLst/>
                        </a:rPr>
                        <a:t>18</a:t>
                      </a:r>
                      <a:endParaRPr lang="nl-NL"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3884584"/>
                  </a:ext>
                </a:extLst>
              </a:tr>
              <a:tr h="200025">
                <a:tc>
                  <a:txBody>
                    <a:bodyPr/>
                    <a:lstStyle/>
                    <a:p>
                      <a:pPr algn="l" fontAlgn="b"/>
                      <a:r>
                        <a:rPr lang="nl-NL" sz="1200" u="sng" strike="noStrike">
                          <a:effectLst/>
                          <a:hlinkClick r:id="rId7"/>
                        </a:rPr>
                        <a:t>Kadaster: bag: Alfabetische index:</a:t>
                      </a:r>
                      <a:endParaRPr lang="nl-NL" sz="1200" b="0" i="0" u="sng" strike="noStrike">
                        <a:solidFill>
                          <a:srgbClr val="0563C1"/>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NL" sz="1200" u="none" strike="noStrike">
                          <a:effectLst/>
                        </a:rPr>
                        <a:t>4</a:t>
                      </a:r>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NL" sz="1200" u="none" strike="noStrike">
                          <a:effectLst/>
                        </a:rPr>
                        <a:t>9</a:t>
                      </a:r>
                      <a:endParaRPr lang="nl-NL"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28012940"/>
                  </a:ext>
                </a:extLst>
              </a:tr>
              <a:tr h="200025">
                <a:tc>
                  <a:txBody>
                    <a:bodyPr/>
                    <a:lstStyle/>
                    <a:p>
                      <a:pPr algn="l" fontAlgn="b"/>
                      <a:r>
                        <a:rPr lang="nl-NL" sz="1200" u="sng" strike="noStrike">
                          <a:effectLst/>
                          <a:hlinkClick r:id="rId8"/>
                        </a:rPr>
                        <a:t>Datamodel - BAG (overheid.nl)</a:t>
                      </a:r>
                      <a:endParaRPr lang="nl-NL" sz="1200" b="0" i="0" u="sng" strike="noStrike">
                        <a:solidFill>
                          <a:srgbClr val="0563C1"/>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72509085"/>
                  </a:ext>
                </a:extLst>
              </a:tr>
              <a:tr h="200025">
                <a:tc>
                  <a:txBody>
                    <a:bodyPr/>
                    <a:lstStyle/>
                    <a:p>
                      <a:pPr algn="l" fontAlgn="b"/>
                      <a:r>
                        <a:rPr lang="nl-NL" sz="1200" u="sng" strike="noStrike">
                          <a:effectLst/>
                          <a:hlinkClick r:id="rId9"/>
                        </a:rPr>
                        <a:t>BGTGegevenscatalogus111.pdf (geonovum.nl)</a:t>
                      </a:r>
                      <a:endParaRPr lang="nl-NL" sz="1200" b="0" i="0" u="sng" strike="noStrike">
                        <a:solidFill>
                          <a:srgbClr val="0563C1"/>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98042051"/>
                  </a:ext>
                </a:extLst>
              </a:tr>
              <a:tr h="200025">
                <a:tc>
                  <a:txBody>
                    <a:bodyPr/>
                    <a:lstStyle/>
                    <a:p>
                      <a:pPr algn="l" fontAlgn="b"/>
                      <a:r>
                        <a:rPr lang="nl-NL" sz="1200" u="sng" strike="noStrike">
                          <a:effectLst/>
                          <a:hlinkClick r:id="rId10"/>
                        </a:rPr>
                        <a:t>Datamodel - BRK (overheid.nl)</a:t>
                      </a:r>
                      <a:endParaRPr lang="nl-NL" sz="1200" b="0" i="0" u="sng" strike="noStrike">
                        <a:solidFill>
                          <a:srgbClr val="0563C1"/>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1167586"/>
                  </a:ext>
                </a:extLst>
              </a:tr>
              <a:tr h="200025">
                <a:tc>
                  <a:txBody>
                    <a:bodyPr/>
                    <a:lstStyle/>
                    <a:p>
                      <a:pPr algn="l" fontAlgn="b"/>
                      <a:r>
                        <a:rPr lang="nl-NL" sz="1200" u="sng" strike="noStrike">
                          <a:effectLst/>
                          <a:hlinkClick r:id="rId11"/>
                        </a:rPr>
                        <a:t>Kadaster: brk: Ondergronds bouwwerk</a:t>
                      </a:r>
                      <a:endParaRPr lang="nl-NL" sz="1200" b="0" i="0" u="sng" strike="noStrike">
                        <a:solidFill>
                          <a:srgbClr val="0563C1"/>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87820124"/>
                  </a:ext>
                </a:extLst>
              </a:tr>
              <a:tr h="200025">
                <a:tc gridSpan="2">
                  <a:txBody>
                    <a:bodyPr/>
                    <a:lstStyle/>
                    <a:p>
                      <a:pPr algn="l" fontAlgn="b"/>
                      <a:r>
                        <a:rPr lang="nl-NL" sz="1200" u="sng" strike="noStrike">
                          <a:effectLst/>
                          <a:hlinkClick r:id="rId12"/>
                        </a:rPr>
                        <a:t>Uniforme soortobjectcodelijst versie 2021 04 20 (waarderingskamer.nl)</a:t>
                      </a:r>
                      <a:endParaRPr lang="nl-NL" sz="1200" b="0" i="0" u="sng" strike="noStrike">
                        <a:solidFill>
                          <a:srgbClr val="0563C1"/>
                        </a:solidFill>
                        <a:effectLst/>
                        <a:latin typeface="Calibri" panose="020F0502020204030204" pitchFamily="34" charset="0"/>
                      </a:endParaRPr>
                    </a:p>
                  </a:txBody>
                  <a:tcPr marL="0" marR="0" marT="0" marB="0" anchor="b"/>
                </a:tc>
                <a:tc hMerge="1">
                  <a:txBody>
                    <a:bodyPr/>
                    <a:lstStyle/>
                    <a:p>
                      <a:endParaRPr lang="nl-NL"/>
                    </a:p>
                  </a:txBody>
                  <a:tcPr/>
                </a:tc>
                <a:tc>
                  <a:txBody>
                    <a:bodyPr/>
                    <a:lstStyle/>
                    <a:p>
                      <a:pPr algn="l" fontAlgn="b"/>
                      <a:r>
                        <a:rPr lang="nl-NL" sz="1200" u="none" strike="noStrike">
                          <a:effectLst/>
                        </a:rPr>
                        <a:t>Vragen</a:t>
                      </a:r>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899703000"/>
                  </a:ext>
                </a:extLst>
              </a:tr>
              <a:tr h="200025">
                <a:tc>
                  <a:txBody>
                    <a:bodyPr/>
                    <a:lstStyle/>
                    <a:p>
                      <a:pPr algn="l" fontAlgn="b"/>
                      <a:r>
                        <a:rPr lang="nl-NL" sz="1200" u="sng" strike="noStrike">
                          <a:effectLst/>
                          <a:hlinkClick r:id="rId13"/>
                        </a:rPr>
                        <a:t>IMWOZ (waarderingskamer.nl)</a:t>
                      </a:r>
                      <a:endParaRPr lang="nl-NL" sz="1200" b="0" i="0" u="sng" strike="noStrike">
                        <a:solidFill>
                          <a:srgbClr val="0563C1"/>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NL" sz="1200" u="none" strike="noStrike">
                          <a:effectLst/>
                        </a:rPr>
                        <a:t>29</a:t>
                      </a:r>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nl-NL" sz="1200" u="none" strike="noStrike">
                          <a:effectLst/>
                        </a:rPr>
                        <a:t>24</a:t>
                      </a:r>
                      <a:endParaRPr lang="nl-NL"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25724596"/>
                  </a:ext>
                </a:extLst>
              </a:tr>
              <a:tr h="200025">
                <a:tc gridSpan="4">
                  <a:txBody>
                    <a:bodyPr/>
                    <a:lstStyle/>
                    <a:p>
                      <a:pPr algn="l" fontAlgn="b"/>
                      <a:r>
                        <a:rPr lang="nl-NL" sz="1200" u="sng" strike="noStrike">
                          <a:effectLst/>
                          <a:hlinkClick r:id="rId14"/>
                        </a:rPr>
                        <a:t>IMGeo objectenhandboek · Praktijkhandleiding voor toepassing van de BGT|IMGeo standaarden bij de objectafba... (geonovum.github.io)</a:t>
                      </a:r>
                      <a:endParaRPr lang="nl-NL" sz="1200" b="0" i="0" u="sng" strike="noStrike">
                        <a:solidFill>
                          <a:srgbClr val="0563C1"/>
                        </a:solidFill>
                        <a:effectLst/>
                        <a:latin typeface="Calibri" panose="020F0502020204030204" pitchFamily="34" charset="0"/>
                      </a:endParaRPr>
                    </a:p>
                  </a:txBody>
                  <a:tcPr marL="0" marR="0" marT="0" marB="0" anchor="b"/>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593652438"/>
                  </a:ext>
                </a:extLst>
              </a:tr>
              <a:tr h="200025">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nl-NL"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08281800"/>
                  </a:ext>
                </a:extLst>
              </a:tr>
            </a:tbl>
          </a:graphicData>
        </a:graphic>
      </p:graphicFrame>
    </p:spTree>
    <p:extLst>
      <p:ext uri="{BB962C8B-B14F-4D97-AF65-F5344CB8AC3E}">
        <p14:creationId xmlns:p14="http://schemas.microsoft.com/office/powerpoint/2010/main" val="3199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5CD5FE-749E-41FF-97D5-AE8749D64202}"/>
              </a:ext>
            </a:extLst>
          </p:cNvPr>
          <p:cNvSpPr>
            <a:spLocks noGrp="1"/>
          </p:cNvSpPr>
          <p:nvPr>
            <p:ph type="title"/>
          </p:nvPr>
        </p:nvSpPr>
        <p:spPr>
          <a:xfrm>
            <a:off x="4038600" y="-156713"/>
            <a:ext cx="10515600" cy="1162049"/>
          </a:xfrm>
        </p:spPr>
        <p:txBody>
          <a:bodyPr>
            <a:normAutofit fontScale="90000"/>
          </a:bodyPr>
          <a:lstStyle/>
          <a:p>
            <a:br>
              <a:rPr lang="nl-NL" dirty="0">
                <a:solidFill>
                  <a:schemeClr val="accent1">
                    <a:lumMod val="75000"/>
                  </a:schemeClr>
                </a:solidFill>
              </a:rPr>
            </a:br>
            <a:r>
              <a:rPr lang="nl-NL" dirty="0">
                <a:solidFill>
                  <a:srgbClr val="002060"/>
                </a:solidFill>
              </a:rPr>
              <a:t>#Energie; ruimtelijk lastig</a:t>
            </a:r>
            <a:endParaRPr lang="nl-NL" dirty="0">
              <a:solidFill>
                <a:schemeClr val="accent1">
                  <a:lumMod val="75000"/>
                </a:schemeClr>
              </a:solidFill>
            </a:endParaRPr>
          </a:p>
        </p:txBody>
      </p:sp>
      <p:sp>
        <p:nvSpPr>
          <p:cNvPr id="9" name="Tekstvak 8">
            <a:extLst>
              <a:ext uri="{FF2B5EF4-FFF2-40B4-BE49-F238E27FC236}">
                <a16:creationId xmlns:a16="http://schemas.microsoft.com/office/drawing/2014/main" id="{8870CEE2-E652-5459-7F3E-CB63FA0A648F}"/>
              </a:ext>
            </a:extLst>
          </p:cNvPr>
          <p:cNvSpPr txBox="1"/>
          <p:nvPr/>
        </p:nvSpPr>
        <p:spPr>
          <a:xfrm>
            <a:off x="1093793" y="1542977"/>
            <a:ext cx="9599311" cy="5816977"/>
          </a:xfrm>
          <a:prstGeom prst="rect">
            <a:avLst/>
          </a:prstGeom>
          <a:noFill/>
        </p:spPr>
        <p:txBody>
          <a:bodyPr wrap="square">
            <a:spAutoFit/>
          </a:bodyPr>
          <a:lstStyle/>
          <a:p>
            <a:pPr marL="514350" indent="-514350">
              <a:buFont typeface="+mj-lt"/>
              <a:buAutoNum type="arabicPeriod"/>
            </a:pPr>
            <a:r>
              <a:rPr lang="nl-NL" sz="2800" dirty="0">
                <a:solidFill>
                  <a:srgbClr val="002060"/>
                </a:solidFill>
                <a:latin typeface="Calibri Light (Koppen)"/>
                <a:cs typeface="Calibri Light" panose="020F0302020204030204" pitchFamily="34" charset="0"/>
              </a:rPr>
              <a:t>waar staat wat aan energietransitie gerelateerde objecten en/of moet er gaan komen (ruimtelijke puzzel)</a:t>
            </a:r>
          </a:p>
          <a:p>
            <a:pPr marL="514350" indent="-514350">
              <a:buFont typeface="+mj-lt"/>
              <a:buAutoNum type="arabicPeriod"/>
            </a:pPr>
            <a:endParaRPr lang="nl-NL" sz="2800" dirty="0">
              <a:solidFill>
                <a:srgbClr val="002060"/>
              </a:solidFill>
              <a:latin typeface="Calibri Light (Koppen)"/>
              <a:cs typeface="Calibri Light" panose="020F0302020204030204" pitchFamily="34" charset="0"/>
            </a:endParaRPr>
          </a:p>
          <a:p>
            <a:pPr marL="514350" indent="-514350">
              <a:buFont typeface="+mj-lt"/>
              <a:buAutoNum type="arabicPeriod"/>
            </a:pPr>
            <a:r>
              <a:rPr lang="nl-NL" sz="2800" dirty="0">
                <a:solidFill>
                  <a:srgbClr val="002060"/>
                </a:solidFill>
                <a:latin typeface="Calibri Light (Koppen)"/>
                <a:cs typeface="Calibri Light" panose="020F0302020204030204" pitchFamily="34" charset="0"/>
              </a:rPr>
              <a:t>en met welke kenmerken en hoe in energiesysteem</a:t>
            </a:r>
          </a:p>
          <a:p>
            <a:pPr marL="514350" indent="-514350">
              <a:buFont typeface="+mj-lt"/>
              <a:buAutoNum type="arabicPeriod"/>
            </a:pPr>
            <a:endParaRPr lang="nl-NL" sz="2800" dirty="0">
              <a:solidFill>
                <a:srgbClr val="002060"/>
              </a:solidFill>
              <a:latin typeface="Calibri Light (Koppen)"/>
              <a:cs typeface="Calibri Light" panose="020F0302020204030204" pitchFamily="34" charset="0"/>
            </a:endParaRPr>
          </a:p>
          <a:p>
            <a:pPr marL="514350" indent="-514350">
              <a:buFont typeface="+mj-lt"/>
              <a:buAutoNum type="arabicPeriod"/>
            </a:pPr>
            <a:r>
              <a:rPr lang="nl-NL" sz="2800" dirty="0">
                <a:solidFill>
                  <a:srgbClr val="002060"/>
                </a:solidFill>
                <a:latin typeface="Calibri Light (Koppen)"/>
                <a:cs typeface="Calibri Light" panose="020F0302020204030204" pitchFamily="34" charset="0"/>
              </a:rPr>
              <a:t>Nu nog maatwerk terminologie voor ruimtelijke ontwikkelingen, </a:t>
            </a:r>
          </a:p>
          <a:p>
            <a:pPr marL="514350" indent="-514350">
              <a:buFont typeface="+mj-lt"/>
              <a:buAutoNum type="arabicPeriod"/>
            </a:pPr>
            <a:endParaRPr lang="nl-NL" sz="2800" dirty="0">
              <a:solidFill>
                <a:srgbClr val="002060"/>
              </a:solidFill>
              <a:latin typeface="Calibri Light (Koppen)"/>
              <a:cs typeface="Calibri Light" panose="020F0302020204030204" pitchFamily="34" charset="0"/>
            </a:endParaRPr>
          </a:p>
          <a:p>
            <a:pPr marL="514350" indent="-514350">
              <a:buFont typeface="+mj-lt"/>
              <a:buAutoNum type="arabicPeriod"/>
            </a:pPr>
            <a:r>
              <a:rPr lang="nl-NL" sz="2800" dirty="0">
                <a:solidFill>
                  <a:srgbClr val="002060"/>
                </a:solidFill>
                <a:latin typeface="Calibri Light (Koppen)"/>
                <a:cs typeface="Calibri Light" panose="020F0302020204030204" pitchFamily="34" charset="0"/>
              </a:rPr>
              <a:t>geen eenduidigheid, </a:t>
            </a:r>
          </a:p>
          <a:p>
            <a:pPr lvl="1"/>
            <a:r>
              <a:rPr lang="nl-NL" sz="2800" dirty="0">
                <a:solidFill>
                  <a:srgbClr val="002060"/>
                </a:solidFill>
                <a:latin typeface="Calibri Light (Koppen)"/>
                <a:cs typeface="Calibri Light" panose="020F0302020204030204" pitchFamily="34" charset="0"/>
              </a:rPr>
              <a:t>je moet creatief zoeken voor beleid </a:t>
            </a:r>
          </a:p>
          <a:p>
            <a:pPr lvl="1"/>
            <a:r>
              <a:rPr lang="nl-NL" sz="2800" dirty="0">
                <a:solidFill>
                  <a:srgbClr val="002060"/>
                </a:solidFill>
                <a:latin typeface="Calibri Light (Koppen)"/>
                <a:cs typeface="Calibri Light" panose="020F0302020204030204" pitchFamily="34" charset="0"/>
              </a:rPr>
              <a:t>en monitoring</a:t>
            </a:r>
          </a:p>
          <a:p>
            <a:pPr marL="514350" indent="-514350">
              <a:buFont typeface="+mj-lt"/>
              <a:buAutoNum type="arabicPeriod"/>
            </a:pPr>
            <a:endParaRPr lang="nl-NL" sz="3200" dirty="0">
              <a:solidFill>
                <a:srgbClr val="002060"/>
              </a:solidFill>
              <a:latin typeface="Calibri Light (Koppen)"/>
              <a:cs typeface="Calibri Light" panose="020F0302020204030204" pitchFamily="34" charset="0"/>
            </a:endParaRPr>
          </a:p>
          <a:p>
            <a:pPr marL="514350" indent="-514350">
              <a:buFont typeface="+mj-lt"/>
              <a:buAutoNum type="arabicPeriod"/>
            </a:pPr>
            <a:endParaRPr lang="nl-NL" sz="3200" dirty="0">
              <a:solidFill>
                <a:srgbClr val="002060"/>
              </a:solidFill>
              <a:latin typeface="Calibri Light (Koppen)"/>
              <a:cs typeface="Calibri Light" panose="020F0302020204030204" pitchFamily="34" charset="0"/>
            </a:endParaRPr>
          </a:p>
        </p:txBody>
      </p:sp>
      <p:pic>
        <p:nvPicPr>
          <p:cNvPr id="4" name="Afbeelding 3">
            <a:extLst>
              <a:ext uri="{FF2B5EF4-FFF2-40B4-BE49-F238E27FC236}">
                <a16:creationId xmlns:a16="http://schemas.microsoft.com/office/drawing/2014/main" id="{D8A40AED-DCA9-8324-3BC5-82E0197523F6}"/>
              </a:ext>
            </a:extLst>
          </p:cNvPr>
          <p:cNvPicPr>
            <a:picLocks noChangeAspect="1"/>
          </p:cNvPicPr>
          <p:nvPr/>
        </p:nvPicPr>
        <p:blipFill>
          <a:blip r:embed="rId3"/>
          <a:stretch>
            <a:fillRect/>
          </a:stretch>
        </p:blipFill>
        <p:spPr>
          <a:xfrm>
            <a:off x="7712363" y="4281895"/>
            <a:ext cx="4216400" cy="2576105"/>
          </a:xfrm>
          <a:prstGeom prst="rect">
            <a:avLst/>
          </a:prstGeom>
        </p:spPr>
      </p:pic>
    </p:spTree>
    <p:extLst>
      <p:ext uri="{BB962C8B-B14F-4D97-AF65-F5344CB8AC3E}">
        <p14:creationId xmlns:p14="http://schemas.microsoft.com/office/powerpoint/2010/main" val="146383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6E177C1E-A172-490C-8C85-E88128280AA1}"/>
              </a:ext>
            </a:extLst>
          </p:cNvPr>
          <p:cNvSpPr txBox="1"/>
          <p:nvPr/>
        </p:nvSpPr>
        <p:spPr>
          <a:xfrm>
            <a:off x="4251037" y="280897"/>
            <a:ext cx="6888480" cy="707886"/>
          </a:xfrm>
          <a:prstGeom prst="rect">
            <a:avLst/>
          </a:prstGeom>
          <a:noFill/>
        </p:spPr>
        <p:txBody>
          <a:bodyPr wrap="square" rtlCol="0">
            <a:spAutoFit/>
          </a:bodyPr>
          <a:lstStyle/>
          <a:p>
            <a:r>
              <a:rPr lang="nl-NL" sz="4000" b="1" dirty="0">
                <a:solidFill>
                  <a:schemeClr val="accent5">
                    <a:lumMod val="50000"/>
                  </a:schemeClr>
                </a:solidFill>
                <a:latin typeface="+mj-lt"/>
              </a:rPr>
              <a:t>Voorbeeld van probleem</a:t>
            </a:r>
          </a:p>
        </p:txBody>
      </p:sp>
      <p:sp>
        <p:nvSpPr>
          <p:cNvPr id="3" name="Tijdelijke aanduiding voor inhoud 2">
            <a:extLst>
              <a:ext uri="{FF2B5EF4-FFF2-40B4-BE49-F238E27FC236}">
                <a16:creationId xmlns:a16="http://schemas.microsoft.com/office/drawing/2014/main" id="{1F675457-3B9A-A815-CD2C-EBC8B214DA6B}"/>
              </a:ext>
            </a:extLst>
          </p:cNvPr>
          <p:cNvSpPr>
            <a:spLocks noGrp="1"/>
          </p:cNvSpPr>
          <p:nvPr>
            <p:ph idx="1"/>
          </p:nvPr>
        </p:nvSpPr>
        <p:spPr>
          <a:xfrm>
            <a:off x="838200" y="1405891"/>
            <a:ext cx="10515600" cy="5394959"/>
          </a:xfrm>
        </p:spPr>
        <p:txBody>
          <a:bodyPr>
            <a:normAutofit lnSpcReduction="10000"/>
          </a:bodyPr>
          <a:lstStyle/>
          <a:p>
            <a:pPr marL="0" marR="0" lvl="0" indent="0">
              <a:spcBef>
                <a:spcPts val="0"/>
              </a:spcBef>
              <a:spcAft>
                <a:spcPts val="0"/>
              </a:spcAft>
              <a:buNone/>
            </a:pPr>
            <a:r>
              <a:rPr lang="nl-NL" dirty="0">
                <a:solidFill>
                  <a:schemeClr val="accent5">
                    <a:lumMod val="50000"/>
                  </a:schemeClr>
                </a:solidFill>
                <a:effectLst/>
                <a:latin typeface="+mj-lt"/>
                <a:ea typeface="Calibri" panose="020F0502020204030204" pitchFamily="34" charset="0"/>
              </a:rPr>
              <a:t>Gekeken naar windmolens in bestaande overzichten op 4 okt. 2022</a:t>
            </a:r>
          </a:p>
          <a:p>
            <a:pPr marL="0" marR="0" lvl="0" indent="0">
              <a:spcBef>
                <a:spcPts val="0"/>
              </a:spcBef>
              <a:spcAft>
                <a:spcPts val="0"/>
              </a:spcAft>
              <a:buNone/>
            </a:pPr>
            <a:endParaRPr lang="nl-NL" dirty="0">
              <a:solidFill>
                <a:schemeClr val="accent5">
                  <a:lumMod val="50000"/>
                </a:schemeClr>
              </a:solidFill>
              <a:effectLst/>
              <a:latin typeface="+mj-lt"/>
              <a:ea typeface="Calibri" panose="020F0502020204030204" pitchFamily="34" charset="0"/>
            </a:endParaRPr>
          </a:p>
          <a:p>
            <a:pPr marR="0" lvl="0">
              <a:spcBef>
                <a:spcPts val="0"/>
              </a:spcBef>
              <a:spcAft>
                <a:spcPts val="0"/>
              </a:spcAft>
              <a:buFontTx/>
              <a:buChar char="-"/>
            </a:pPr>
            <a:r>
              <a:rPr lang="nl-NL" dirty="0">
                <a:solidFill>
                  <a:schemeClr val="accent5">
                    <a:lumMod val="50000"/>
                  </a:schemeClr>
                </a:solidFill>
                <a:latin typeface="+mj-lt"/>
                <a:ea typeface="Calibri" panose="020F0502020204030204" pitchFamily="34" charset="0"/>
              </a:rPr>
              <a:t>Statline</a:t>
            </a:r>
          </a:p>
          <a:p>
            <a:pPr marR="0" lvl="0">
              <a:spcBef>
                <a:spcPts val="0"/>
              </a:spcBef>
              <a:spcAft>
                <a:spcPts val="0"/>
              </a:spcAft>
              <a:buFontTx/>
              <a:buChar char="-"/>
            </a:pPr>
            <a:r>
              <a:rPr lang="nl-NL" dirty="0">
                <a:solidFill>
                  <a:schemeClr val="accent5">
                    <a:lumMod val="50000"/>
                  </a:schemeClr>
                </a:solidFill>
                <a:latin typeface="+mj-lt"/>
                <a:ea typeface="Calibri" panose="020F0502020204030204" pitchFamily="34" charset="0"/>
              </a:rPr>
              <a:t>Klimaatmonitor</a:t>
            </a:r>
          </a:p>
          <a:p>
            <a:pPr marR="0" lvl="0">
              <a:spcBef>
                <a:spcPts val="0"/>
              </a:spcBef>
              <a:spcAft>
                <a:spcPts val="0"/>
              </a:spcAft>
              <a:buFontTx/>
              <a:buChar char="-"/>
            </a:pPr>
            <a:r>
              <a:rPr lang="nl-NL" dirty="0" err="1">
                <a:solidFill>
                  <a:schemeClr val="accent5">
                    <a:lumMod val="50000"/>
                  </a:schemeClr>
                </a:solidFill>
                <a:latin typeface="+mj-lt"/>
                <a:ea typeface="Calibri" panose="020F0502020204030204" pitchFamily="34" charset="0"/>
              </a:rPr>
              <a:t>Windstats</a:t>
            </a:r>
            <a:r>
              <a:rPr lang="nl-NL" dirty="0">
                <a:solidFill>
                  <a:schemeClr val="accent5">
                    <a:lumMod val="50000"/>
                  </a:schemeClr>
                </a:solidFill>
                <a:latin typeface="+mj-lt"/>
                <a:ea typeface="Calibri" panose="020F0502020204030204" pitchFamily="34" charset="0"/>
              </a:rPr>
              <a:t> (Bosch en Rijn)</a:t>
            </a:r>
          </a:p>
          <a:p>
            <a:pPr marR="0" lvl="0">
              <a:spcBef>
                <a:spcPts val="0"/>
              </a:spcBef>
              <a:spcAft>
                <a:spcPts val="0"/>
              </a:spcAft>
              <a:buFontTx/>
              <a:buChar char="-"/>
            </a:pPr>
            <a:endParaRPr lang="nl-NL" dirty="0">
              <a:solidFill>
                <a:schemeClr val="accent5">
                  <a:lumMod val="50000"/>
                </a:schemeClr>
              </a:solidFill>
              <a:latin typeface="+mj-lt"/>
              <a:ea typeface="Calibri" panose="020F0502020204030204" pitchFamily="34" charset="0"/>
            </a:endParaRPr>
          </a:p>
          <a:p>
            <a:pPr marR="0" lvl="0">
              <a:spcBef>
                <a:spcPts val="0"/>
              </a:spcBef>
              <a:spcAft>
                <a:spcPts val="0"/>
              </a:spcAft>
              <a:buFontTx/>
              <a:buChar char="-"/>
            </a:pPr>
            <a:endParaRPr lang="nl-NL" dirty="0">
              <a:solidFill>
                <a:schemeClr val="accent5">
                  <a:lumMod val="50000"/>
                </a:schemeClr>
              </a:solidFill>
              <a:latin typeface="+mj-lt"/>
              <a:ea typeface="Calibri" panose="020F0502020204030204" pitchFamily="34" charset="0"/>
            </a:endParaRPr>
          </a:p>
          <a:p>
            <a:pPr marL="0" marR="0" lvl="0" indent="0">
              <a:spcBef>
                <a:spcPts val="0"/>
              </a:spcBef>
              <a:spcAft>
                <a:spcPts val="0"/>
              </a:spcAft>
              <a:buNone/>
            </a:pPr>
            <a:r>
              <a:rPr lang="nl-NL" dirty="0">
                <a:solidFill>
                  <a:schemeClr val="accent5">
                    <a:lumMod val="50000"/>
                  </a:schemeClr>
                </a:solidFill>
                <a:latin typeface="+mj-lt"/>
                <a:ea typeface="Calibri" panose="020F0502020204030204" pitchFamily="34" charset="0"/>
              </a:rPr>
              <a:t>Ook nog:</a:t>
            </a:r>
          </a:p>
          <a:p>
            <a:pPr marR="0" lvl="0">
              <a:spcBef>
                <a:spcPts val="0"/>
              </a:spcBef>
              <a:spcAft>
                <a:spcPts val="0"/>
              </a:spcAft>
              <a:buFontTx/>
              <a:buChar char="-"/>
            </a:pPr>
            <a:r>
              <a:rPr lang="nl-NL" dirty="0">
                <a:solidFill>
                  <a:schemeClr val="accent5">
                    <a:lumMod val="50000"/>
                  </a:schemeClr>
                </a:solidFill>
                <a:latin typeface="+mj-lt"/>
                <a:ea typeface="Calibri" panose="020F0502020204030204" pitchFamily="34" charset="0"/>
              </a:rPr>
              <a:t>RIVM </a:t>
            </a:r>
          </a:p>
          <a:p>
            <a:pPr marR="0" lvl="0">
              <a:spcBef>
                <a:spcPts val="0"/>
              </a:spcBef>
              <a:spcAft>
                <a:spcPts val="0"/>
              </a:spcAft>
              <a:buFontTx/>
              <a:buChar char="-"/>
            </a:pPr>
            <a:r>
              <a:rPr lang="nl-NL" dirty="0">
                <a:solidFill>
                  <a:schemeClr val="accent5">
                    <a:lumMod val="50000"/>
                  </a:schemeClr>
                </a:solidFill>
                <a:latin typeface="+mj-lt"/>
                <a:ea typeface="Calibri" panose="020F0502020204030204" pitchFamily="34" charset="0"/>
              </a:rPr>
              <a:t>ESRI NL</a:t>
            </a:r>
          </a:p>
          <a:p>
            <a:pPr marR="0" lvl="0">
              <a:spcBef>
                <a:spcPts val="0"/>
              </a:spcBef>
              <a:spcAft>
                <a:spcPts val="0"/>
              </a:spcAft>
              <a:buFontTx/>
              <a:buChar char="-"/>
            </a:pPr>
            <a:r>
              <a:rPr lang="nl-NL" dirty="0" err="1">
                <a:solidFill>
                  <a:schemeClr val="accent5">
                    <a:lumMod val="50000"/>
                  </a:schemeClr>
                </a:solidFill>
                <a:latin typeface="+mj-lt"/>
                <a:ea typeface="Calibri" panose="020F0502020204030204" pitchFamily="34" charset="0"/>
              </a:rPr>
              <a:t>Etc</a:t>
            </a:r>
            <a:endParaRPr lang="nl-NL" dirty="0">
              <a:solidFill>
                <a:schemeClr val="accent5">
                  <a:lumMod val="50000"/>
                </a:schemeClr>
              </a:solidFill>
              <a:latin typeface="+mj-lt"/>
              <a:ea typeface="Calibri" panose="020F0502020204030204" pitchFamily="34" charset="0"/>
            </a:endParaRPr>
          </a:p>
          <a:p>
            <a:pPr marR="0" lvl="0">
              <a:spcBef>
                <a:spcPts val="0"/>
              </a:spcBef>
              <a:spcAft>
                <a:spcPts val="0"/>
              </a:spcAft>
              <a:buFontTx/>
              <a:buChar char="-"/>
            </a:pPr>
            <a:endParaRPr lang="nl-NL" dirty="0">
              <a:solidFill>
                <a:schemeClr val="accent5">
                  <a:lumMod val="50000"/>
                </a:schemeClr>
              </a:solidFill>
              <a:latin typeface="+mj-lt"/>
              <a:ea typeface="Calibri" panose="020F0502020204030204" pitchFamily="34" charset="0"/>
            </a:endParaRPr>
          </a:p>
          <a:p>
            <a:pPr marR="0" lvl="0">
              <a:spcBef>
                <a:spcPts val="0"/>
              </a:spcBef>
              <a:spcAft>
                <a:spcPts val="0"/>
              </a:spcAft>
              <a:buFontTx/>
              <a:buChar char="-"/>
            </a:pPr>
            <a:endParaRPr lang="nl-NL" dirty="0">
              <a:solidFill>
                <a:schemeClr val="accent5">
                  <a:lumMod val="50000"/>
                </a:schemeClr>
              </a:solidFill>
              <a:latin typeface="+mj-lt"/>
              <a:ea typeface="Calibri" panose="020F0502020204030204" pitchFamily="34" charset="0"/>
            </a:endParaRPr>
          </a:p>
          <a:p>
            <a:pPr marL="0" marR="0" lvl="0" indent="0">
              <a:spcBef>
                <a:spcPts val="0"/>
              </a:spcBef>
              <a:spcAft>
                <a:spcPts val="0"/>
              </a:spcAft>
              <a:buNone/>
            </a:pPr>
            <a:r>
              <a:rPr lang="nl-NL" dirty="0">
                <a:solidFill>
                  <a:schemeClr val="accent5">
                    <a:lumMod val="50000"/>
                  </a:schemeClr>
                </a:solidFill>
                <a:latin typeface="+mj-lt"/>
                <a:ea typeface="Calibri" panose="020F0502020204030204" pitchFamily="34" charset="0"/>
              </a:rPr>
              <a:t>Statische kaarten/bronnen verouderen en/of er wordt verschillende input gebruikt</a:t>
            </a:r>
          </a:p>
          <a:p>
            <a:pPr marR="0" lvl="0">
              <a:spcBef>
                <a:spcPts val="0"/>
              </a:spcBef>
              <a:spcAft>
                <a:spcPts val="0"/>
              </a:spcAft>
              <a:buFontTx/>
              <a:buChar char="-"/>
            </a:pPr>
            <a:endParaRPr lang="nl-NL" dirty="0">
              <a:solidFill>
                <a:schemeClr val="accent5">
                  <a:lumMod val="50000"/>
                </a:schemeClr>
              </a:solidFill>
              <a:latin typeface="+mj-lt"/>
              <a:ea typeface="Calibri" panose="020F0502020204030204" pitchFamily="34" charset="0"/>
            </a:endParaRPr>
          </a:p>
        </p:txBody>
      </p:sp>
      <p:graphicFrame>
        <p:nvGraphicFramePr>
          <p:cNvPr id="7" name="Tabel 6">
            <a:extLst>
              <a:ext uri="{FF2B5EF4-FFF2-40B4-BE49-F238E27FC236}">
                <a16:creationId xmlns:a16="http://schemas.microsoft.com/office/drawing/2014/main" id="{32574EBA-315A-B2C0-5780-217E60736D25}"/>
              </a:ext>
            </a:extLst>
          </p:cNvPr>
          <p:cNvGraphicFramePr>
            <a:graphicFrameLocks noGrp="1"/>
          </p:cNvGraphicFramePr>
          <p:nvPr>
            <p:extLst>
              <p:ext uri="{D42A27DB-BD31-4B8C-83A1-F6EECF244321}">
                <p14:modId xmlns:p14="http://schemas.microsoft.com/office/powerpoint/2010/main" val="46020418"/>
              </p:ext>
            </p:extLst>
          </p:nvPr>
        </p:nvGraphicFramePr>
        <p:xfrm>
          <a:off x="4969162" y="2068657"/>
          <a:ext cx="6384638" cy="3755717"/>
        </p:xfrm>
        <a:graphic>
          <a:graphicData uri="http://schemas.openxmlformats.org/drawingml/2006/table">
            <a:tbl>
              <a:tblPr firstRow="1" firstCol="1" bandRow="1">
                <a:tableStyleId>{5C22544A-7EE6-4342-B048-85BDC9FD1C3A}</a:tableStyleId>
              </a:tblPr>
              <a:tblGrid>
                <a:gridCol w="1863390">
                  <a:extLst>
                    <a:ext uri="{9D8B030D-6E8A-4147-A177-3AD203B41FA5}">
                      <a16:colId xmlns:a16="http://schemas.microsoft.com/office/drawing/2014/main" val="2582345866"/>
                    </a:ext>
                  </a:extLst>
                </a:gridCol>
                <a:gridCol w="1560047">
                  <a:extLst>
                    <a:ext uri="{9D8B030D-6E8A-4147-A177-3AD203B41FA5}">
                      <a16:colId xmlns:a16="http://schemas.microsoft.com/office/drawing/2014/main" val="2939845378"/>
                    </a:ext>
                  </a:extLst>
                </a:gridCol>
                <a:gridCol w="1401154">
                  <a:extLst>
                    <a:ext uri="{9D8B030D-6E8A-4147-A177-3AD203B41FA5}">
                      <a16:colId xmlns:a16="http://schemas.microsoft.com/office/drawing/2014/main" val="3302725095"/>
                    </a:ext>
                  </a:extLst>
                </a:gridCol>
                <a:gridCol w="1560047">
                  <a:extLst>
                    <a:ext uri="{9D8B030D-6E8A-4147-A177-3AD203B41FA5}">
                      <a16:colId xmlns:a16="http://schemas.microsoft.com/office/drawing/2014/main" val="701419506"/>
                    </a:ext>
                  </a:extLst>
                </a:gridCol>
              </a:tblGrid>
              <a:tr h="613053">
                <a:tc>
                  <a:txBody>
                    <a:bodyPr/>
                    <a:lstStyle/>
                    <a:p>
                      <a:pPr marL="0" marR="0">
                        <a:spcBef>
                          <a:spcPts val="0"/>
                        </a:spcBef>
                        <a:spcAft>
                          <a:spcPts val="0"/>
                        </a:spcAft>
                      </a:pPr>
                      <a:r>
                        <a:rPr lang="nl-NL" sz="1100">
                          <a:effectLst/>
                        </a:rPr>
                        <a:t>Provincie</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spcBef>
                          <a:spcPts val="0"/>
                        </a:spcBef>
                        <a:spcAft>
                          <a:spcPts val="0"/>
                        </a:spcAft>
                      </a:pPr>
                      <a:r>
                        <a:rPr lang="nl-NL" sz="1100">
                          <a:effectLst/>
                        </a:rPr>
                        <a:t>CBS statline (21/6/21)</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spcBef>
                          <a:spcPts val="0"/>
                        </a:spcBef>
                        <a:spcAft>
                          <a:spcPts val="0"/>
                        </a:spcAft>
                      </a:pPr>
                      <a:r>
                        <a:rPr lang="nl-NL" sz="1100">
                          <a:effectLst/>
                        </a:rPr>
                        <a:t>Klimaatmonitor RWS (o.b.v. windstats 5/9/22)</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spcBef>
                          <a:spcPts val="0"/>
                        </a:spcBef>
                        <a:spcAft>
                          <a:spcPts val="0"/>
                        </a:spcAft>
                      </a:pPr>
                      <a:r>
                        <a:rPr lang="nl-NL" sz="1100">
                          <a:effectLst/>
                        </a:rPr>
                        <a:t>Windstats (4/10/22)</a:t>
                      </a:r>
                      <a:endParaRPr lang="nl-NL"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814753477"/>
                  </a:ext>
                </a:extLst>
              </a:tr>
              <a:tr h="224476">
                <a:tc>
                  <a:txBody>
                    <a:bodyPr/>
                    <a:lstStyle/>
                    <a:p>
                      <a:pPr marL="0" marR="0">
                        <a:spcBef>
                          <a:spcPts val="0"/>
                        </a:spcBef>
                        <a:spcAft>
                          <a:spcPts val="0"/>
                        </a:spcAft>
                      </a:pPr>
                      <a:r>
                        <a:rPr lang="nl-NL" sz="1100">
                          <a:effectLst/>
                        </a:rPr>
                        <a:t>Drenthe</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61</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61</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71</a:t>
                      </a:r>
                      <a:endParaRPr lang="nl-NL"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403730179"/>
                  </a:ext>
                </a:extLst>
              </a:tr>
              <a:tr h="224476">
                <a:tc>
                  <a:txBody>
                    <a:bodyPr/>
                    <a:lstStyle/>
                    <a:p>
                      <a:pPr marL="0" marR="0">
                        <a:spcBef>
                          <a:spcPts val="0"/>
                        </a:spcBef>
                        <a:spcAft>
                          <a:spcPts val="0"/>
                        </a:spcAft>
                      </a:pPr>
                      <a:r>
                        <a:rPr lang="nl-NL" sz="1100">
                          <a:effectLst/>
                        </a:rPr>
                        <a:t>Flevoland</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642</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615</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595</a:t>
                      </a:r>
                      <a:endParaRPr lang="nl-NL"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769832763"/>
                  </a:ext>
                </a:extLst>
              </a:tr>
              <a:tr h="224476">
                <a:tc>
                  <a:txBody>
                    <a:bodyPr/>
                    <a:lstStyle/>
                    <a:p>
                      <a:pPr marL="0" marR="0">
                        <a:spcBef>
                          <a:spcPts val="0"/>
                        </a:spcBef>
                        <a:spcAft>
                          <a:spcPts val="0"/>
                        </a:spcAft>
                      </a:pPr>
                      <a:r>
                        <a:rPr lang="nl-NL" sz="1100">
                          <a:effectLst/>
                        </a:rPr>
                        <a:t>Friesland</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378</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375</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375</a:t>
                      </a:r>
                      <a:endParaRPr lang="nl-NL"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036782708"/>
                  </a:ext>
                </a:extLst>
              </a:tr>
              <a:tr h="224476">
                <a:tc>
                  <a:txBody>
                    <a:bodyPr/>
                    <a:lstStyle/>
                    <a:p>
                      <a:pPr marL="0" marR="0">
                        <a:spcBef>
                          <a:spcPts val="0"/>
                        </a:spcBef>
                        <a:spcAft>
                          <a:spcPts val="0"/>
                        </a:spcAft>
                      </a:pPr>
                      <a:r>
                        <a:rPr lang="nl-NL" sz="1100">
                          <a:effectLst/>
                        </a:rPr>
                        <a:t>Gelderland</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61</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82</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82</a:t>
                      </a:r>
                      <a:endParaRPr lang="nl-NL"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701933857"/>
                  </a:ext>
                </a:extLst>
              </a:tr>
              <a:tr h="224476">
                <a:tc>
                  <a:txBody>
                    <a:bodyPr/>
                    <a:lstStyle/>
                    <a:p>
                      <a:pPr marL="0" marR="0">
                        <a:spcBef>
                          <a:spcPts val="0"/>
                        </a:spcBef>
                        <a:spcAft>
                          <a:spcPts val="0"/>
                        </a:spcAft>
                      </a:pPr>
                      <a:r>
                        <a:rPr lang="nl-NL" sz="1100">
                          <a:effectLst/>
                        </a:rPr>
                        <a:t>Groningen</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267</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243</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254</a:t>
                      </a:r>
                      <a:endParaRPr lang="nl-NL"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397670930"/>
                  </a:ext>
                </a:extLst>
              </a:tr>
              <a:tr h="224476">
                <a:tc>
                  <a:txBody>
                    <a:bodyPr/>
                    <a:lstStyle/>
                    <a:p>
                      <a:pPr marL="0" marR="0">
                        <a:spcBef>
                          <a:spcPts val="0"/>
                        </a:spcBef>
                        <a:spcAft>
                          <a:spcPts val="0"/>
                        </a:spcAft>
                      </a:pPr>
                      <a:r>
                        <a:rPr lang="nl-NL" sz="1100">
                          <a:effectLst/>
                        </a:rPr>
                        <a:t>Limburg</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19</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21</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31</a:t>
                      </a:r>
                      <a:endParaRPr lang="nl-NL"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231000782"/>
                  </a:ext>
                </a:extLst>
              </a:tr>
              <a:tr h="224476">
                <a:tc>
                  <a:txBody>
                    <a:bodyPr/>
                    <a:lstStyle/>
                    <a:p>
                      <a:pPr marL="0" marR="0">
                        <a:spcBef>
                          <a:spcPts val="0"/>
                        </a:spcBef>
                        <a:spcAft>
                          <a:spcPts val="0"/>
                        </a:spcAft>
                      </a:pPr>
                      <a:r>
                        <a:rPr lang="nl-NL" sz="1100">
                          <a:effectLst/>
                        </a:rPr>
                        <a:t>Noord-Brabant</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132</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137</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146</a:t>
                      </a:r>
                      <a:endParaRPr lang="nl-NL"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41883309"/>
                  </a:ext>
                </a:extLst>
              </a:tr>
              <a:tr h="224476">
                <a:tc>
                  <a:txBody>
                    <a:bodyPr/>
                    <a:lstStyle/>
                    <a:p>
                      <a:pPr marL="0" marR="0">
                        <a:spcBef>
                          <a:spcPts val="0"/>
                        </a:spcBef>
                        <a:spcAft>
                          <a:spcPts val="0"/>
                        </a:spcAft>
                      </a:pPr>
                      <a:r>
                        <a:rPr lang="nl-NL" sz="1100">
                          <a:effectLst/>
                        </a:rPr>
                        <a:t>Noord-Holland</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353</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359</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358</a:t>
                      </a:r>
                      <a:endParaRPr lang="nl-NL"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756130515"/>
                  </a:ext>
                </a:extLst>
              </a:tr>
              <a:tr h="224476">
                <a:tc>
                  <a:txBody>
                    <a:bodyPr/>
                    <a:lstStyle/>
                    <a:p>
                      <a:pPr marL="0" marR="0">
                        <a:spcBef>
                          <a:spcPts val="0"/>
                        </a:spcBef>
                        <a:spcAft>
                          <a:spcPts val="0"/>
                        </a:spcAft>
                      </a:pPr>
                      <a:r>
                        <a:rPr lang="nl-NL" sz="1100">
                          <a:effectLst/>
                        </a:rPr>
                        <a:t>Overijssel</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29</a:t>
                      </a:r>
                      <a:endParaRPr lang="nl-NL" sz="1100">
                        <a:effectLst/>
                        <a:latin typeface="Calibri" panose="020F0502020204030204" pitchFamily="34" charset="0"/>
                        <a:ea typeface="Calibri" panose="020F0502020204030204" pitchFamily="34" charset="0"/>
                      </a:endParaRPr>
                    </a:p>
                  </a:txBody>
                  <a:tcPr marL="44450" marR="44450" marT="0" marB="0" anchor="ctr"/>
                </a:tc>
                <a:tc>
                  <a:txBody>
                    <a:bodyPr/>
                    <a:lstStyle/>
                    <a:p>
                      <a:pPr marL="0" marR="0" algn="r">
                        <a:spcBef>
                          <a:spcPts val="0"/>
                        </a:spcBef>
                        <a:spcAft>
                          <a:spcPts val="0"/>
                        </a:spcAft>
                      </a:pPr>
                      <a:r>
                        <a:rPr lang="nl-NL" sz="1100">
                          <a:effectLst/>
                        </a:rPr>
                        <a:t>29</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29</a:t>
                      </a:r>
                      <a:endParaRPr lang="nl-NL"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193328120"/>
                  </a:ext>
                </a:extLst>
              </a:tr>
              <a:tr h="224476">
                <a:tc>
                  <a:txBody>
                    <a:bodyPr/>
                    <a:lstStyle/>
                    <a:p>
                      <a:pPr marL="0" marR="0">
                        <a:spcBef>
                          <a:spcPts val="0"/>
                        </a:spcBef>
                        <a:spcAft>
                          <a:spcPts val="0"/>
                        </a:spcAft>
                      </a:pPr>
                      <a:r>
                        <a:rPr lang="nl-NL" sz="1100">
                          <a:effectLst/>
                        </a:rPr>
                        <a:t>Utrecht</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16</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16</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16</a:t>
                      </a:r>
                      <a:endParaRPr lang="nl-NL"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495507137"/>
                  </a:ext>
                </a:extLst>
              </a:tr>
              <a:tr h="224476">
                <a:tc>
                  <a:txBody>
                    <a:bodyPr/>
                    <a:lstStyle/>
                    <a:p>
                      <a:pPr marL="0" marR="0">
                        <a:spcBef>
                          <a:spcPts val="0"/>
                        </a:spcBef>
                        <a:spcAft>
                          <a:spcPts val="0"/>
                        </a:spcAft>
                      </a:pPr>
                      <a:r>
                        <a:rPr lang="nl-NL" sz="1100">
                          <a:effectLst/>
                        </a:rPr>
                        <a:t>Zeeland</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253</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249</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248</a:t>
                      </a:r>
                      <a:endParaRPr lang="nl-NL"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161005334"/>
                  </a:ext>
                </a:extLst>
              </a:tr>
              <a:tr h="224476">
                <a:tc>
                  <a:txBody>
                    <a:bodyPr/>
                    <a:lstStyle/>
                    <a:p>
                      <a:pPr marL="0" marR="0">
                        <a:spcBef>
                          <a:spcPts val="0"/>
                        </a:spcBef>
                        <a:spcAft>
                          <a:spcPts val="0"/>
                        </a:spcAft>
                      </a:pPr>
                      <a:r>
                        <a:rPr lang="nl-NL" sz="1100">
                          <a:effectLst/>
                        </a:rPr>
                        <a:t>Zuid-Holland</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192</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172</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205</a:t>
                      </a:r>
                      <a:endParaRPr lang="nl-NL"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628795526"/>
                  </a:ext>
                </a:extLst>
              </a:tr>
              <a:tr h="224476">
                <a:tc>
                  <a:txBody>
                    <a:bodyPr/>
                    <a:lstStyle/>
                    <a:p>
                      <a:pPr marL="0" marR="0">
                        <a:spcBef>
                          <a:spcPts val="0"/>
                        </a:spcBef>
                        <a:spcAft>
                          <a:spcPts val="0"/>
                        </a:spcAft>
                      </a:pPr>
                      <a:r>
                        <a:rPr lang="nl-NL" sz="1100">
                          <a:effectLst/>
                        </a:rPr>
                        <a:t>Zee</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r">
                        <a:spcBef>
                          <a:spcPts val="0"/>
                        </a:spcBef>
                        <a:spcAft>
                          <a:spcPts val="0"/>
                        </a:spcAft>
                      </a:pPr>
                      <a:r>
                        <a:rPr lang="nl-NL" sz="1100">
                          <a:effectLst/>
                        </a:rPr>
                        <a:t>462</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pPr marL="0" marR="0" algn="r">
                        <a:spcBef>
                          <a:spcPts val="0"/>
                        </a:spcBef>
                        <a:spcAft>
                          <a:spcPts val="0"/>
                        </a:spcAft>
                      </a:pPr>
                      <a:r>
                        <a:rPr lang="nl-NL" sz="1100">
                          <a:effectLst/>
                        </a:rPr>
                        <a:t>462</a:t>
                      </a:r>
                      <a:endParaRPr lang="nl-NL"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487727464"/>
                  </a:ext>
                </a:extLst>
              </a:tr>
              <a:tr h="224476">
                <a:tc>
                  <a:txBody>
                    <a:bodyPr/>
                    <a:lstStyle/>
                    <a:p>
                      <a:endParaRPr lang="nl-NL" sz="1000">
                        <a:effectLst/>
                        <a:latin typeface="Times New Roman" panose="02020603050405020304" pitchFamily="18" charset="0"/>
                      </a:endParaRPr>
                    </a:p>
                  </a:txBody>
                  <a:tcPr marL="44450" marR="44450" marT="0" marB="0" anchor="b"/>
                </a:tc>
                <a:tc>
                  <a:txBody>
                    <a:bodyPr/>
                    <a:lstStyle/>
                    <a:p>
                      <a:pPr marL="0" marR="0" algn="r">
                        <a:spcBef>
                          <a:spcPts val="0"/>
                        </a:spcBef>
                        <a:spcAft>
                          <a:spcPts val="0"/>
                        </a:spcAft>
                      </a:pPr>
                      <a:r>
                        <a:rPr lang="nl-NL" sz="1100">
                          <a:effectLst/>
                        </a:rPr>
                        <a:t>2865</a:t>
                      </a:r>
                      <a:endParaRPr lang="nl-NL" sz="1100">
                        <a:effectLst/>
                        <a:latin typeface="Calibri" panose="020F0502020204030204" pitchFamily="34" charset="0"/>
                        <a:ea typeface="Calibri" panose="020F0502020204030204" pitchFamily="34" charset="0"/>
                      </a:endParaRPr>
                    </a:p>
                  </a:txBody>
                  <a:tcPr marL="44450" marR="44450" marT="0" marB="0" anchor="b"/>
                </a:tc>
                <a:tc>
                  <a:txBody>
                    <a:bodyPr/>
                    <a:lstStyle/>
                    <a:p>
                      <a:endParaRPr lang="nl-NL" sz="1000">
                        <a:effectLst/>
                        <a:latin typeface="Times New Roman" panose="02020603050405020304" pitchFamily="18" charset="0"/>
                      </a:endParaRPr>
                    </a:p>
                  </a:txBody>
                  <a:tcPr marL="44450" marR="44450" marT="0" marB="0" anchor="b"/>
                </a:tc>
                <a:tc>
                  <a:txBody>
                    <a:bodyPr/>
                    <a:lstStyle/>
                    <a:p>
                      <a:pPr marL="0" marR="0" algn="r">
                        <a:spcBef>
                          <a:spcPts val="0"/>
                        </a:spcBef>
                        <a:spcAft>
                          <a:spcPts val="0"/>
                        </a:spcAft>
                      </a:pPr>
                      <a:r>
                        <a:rPr lang="nl-NL" sz="1100" dirty="0">
                          <a:effectLst/>
                        </a:rPr>
                        <a:t>2872</a:t>
                      </a:r>
                      <a:endParaRPr lang="nl-NL"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82335778"/>
                  </a:ext>
                </a:extLst>
              </a:tr>
            </a:tbl>
          </a:graphicData>
        </a:graphic>
      </p:graphicFrame>
      <p:sp>
        <p:nvSpPr>
          <p:cNvPr id="8" name="Rectangle 2">
            <a:extLst>
              <a:ext uri="{FF2B5EF4-FFF2-40B4-BE49-F238E27FC236}">
                <a16:creationId xmlns:a16="http://schemas.microsoft.com/office/drawing/2014/main" id="{DAF210F3-3F60-57C4-8DF3-21E9693A564D}"/>
              </a:ext>
            </a:extLst>
          </p:cNvPr>
          <p:cNvSpPr>
            <a:spLocks noChangeArrowheads="1"/>
          </p:cNvSpPr>
          <p:nvPr/>
        </p:nvSpPr>
        <p:spPr bwMode="auto">
          <a:xfrm>
            <a:off x="1709881" y="2094201"/>
            <a:ext cx="13867085" cy="55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pic>
        <p:nvPicPr>
          <p:cNvPr id="4" name="Afbeelding 3">
            <a:extLst>
              <a:ext uri="{FF2B5EF4-FFF2-40B4-BE49-F238E27FC236}">
                <a16:creationId xmlns:a16="http://schemas.microsoft.com/office/drawing/2014/main" id="{307F4E83-CB3F-DCE6-21D1-685F6FC5E0BF}"/>
              </a:ext>
            </a:extLst>
          </p:cNvPr>
          <p:cNvPicPr>
            <a:picLocks noChangeAspect="1"/>
          </p:cNvPicPr>
          <p:nvPr/>
        </p:nvPicPr>
        <p:blipFill>
          <a:blip r:embed="rId3"/>
          <a:stretch>
            <a:fillRect/>
          </a:stretch>
        </p:blipFill>
        <p:spPr>
          <a:xfrm>
            <a:off x="3866943" y="2051629"/>
            <a:ext cx="7564680" cy="4103482"/>
          </a:xfrm>
          <a:prstGeom prst="rect">
            <a:avLst/>
          </a:prstGeom>
        </p:spPr>
      </p:pic>
    </p:spTree>
    <p:extLst>
      <p:ext uri="{BB962C8B-B14F-4D97-AF65-F5344CB8AC3E}">
        <p14:creationId xmlns:p14="http://schemas.microsoft.com/office/powerpoint/2010/main" val="5438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DA056AD-075A-85E6-64D6-0A40BF5D9EC8}"/>
              </a:ext>
            </a:extLst>
          </p:cNvPr>
          <p:cNvPicPr>
            <a:picLocks noChangeAspect="1"/>
          </p:cNvPicPr>
          <p:nvPr/>
        </p:nvPicPr>
        <p:blipFill>
          <a:blip r:embed="rId3"/>
          <a:stretch>
            <a:fillRect/>
          </a:stretch>
        </p:blipFill>
        <p:spPr>
          <a:xfrm>
            <a:off x="10772959" y="1461748"/>
            <a:ext cx="1419041" cy="1430041"/>
          </a:xfrm>
          <a:prstGeom prst="rect">
            <a:avLst/>
          </a:prstGeom>
        </p:spPr>
      </p:pic>
      <p:sp>
        <p:nvSpPr>
          <p:cNvPr id="2" name="Titel 1">
            <a:extLst>
              <a:ext uri="{FF2B5EF4-FFF2-40B4-BE49-F238E27FC236}">
                <a16:creationId xmlns:a16="http://schemas.microsoft.com/office/drawing/2014/main" id="{7A8FB790-8FA8-4DE9-956C-E6E2C0C4F1BF}"/>
              </a:ext>
            </a:extLst>
          </p:cNvPr>
          <p:cNvSpPr>
            <a:spLocks noGrp="1"/>
          </p:cNvSpPr>
          <p:nvPr>
            <p:ph type="title"/>
          </p:nvPr>
        </p:nvSpPr>
        <p:spPr>
          <a:xfrm>
            <a:off x="4081920" y="-130276"/>
            <a:ext cx="10404894" cy="1152864"/>
          </a:xfrm>
        </p:spPr>
        <p:txBody>
          <a:bodyPr>
            <a:normAutofit fontScale="90000"/>
          </a:bodyPr>
          <a:lstStyle/>
          <a:p>
            <a:br>
              <a:rPr lang="nl-NL" dirty="0">
                <a:solidFill>
                  <a:srgbClr val="002060"/>
                </a:solidFill>
              </a:rPr>
            </a:br>
            <a:r>
              <a:rPr lang="nl-NL" dirty="0">
                <a:solidFill>
                  <a:srgbClr val="002060"/>
                </a:solidFill>
              </a:rPr>
              <a:t>#Energie: doel van project als geheel	</a:t>
            </a:r>
          </a:p>
        </p:txBody>
      </p:sp>
      <p:sp>
        <p:nvSpPr>
          <p:cNvPr id="3" name="Tijdelijke aanduiding voor inhoud 2">
            <a:extLst>
              <a:ext uri="{FF2B5EF4-FFF2-40B4-BE49-F238E27FC236}">
                <a16:creationId xmlns:a16="http://schemas.microsoft.com/office/drawing/2014/main" id="{FB73EF09-6FF9-4839-98E5-001301C36FC1}"/>
              </a:ext>
            </a:extLst>
          </p:cNvPr>
          <p:cNvSpPr>
            <a:spLocks noGrp="1"/>
          </p:cNvSpPr>
          <p:nvPr>
            <p:ph idx="1"/>
          </p:nvPr>
        </p:nvSpPr>
        <p:spPr>
          <a:xfrm>
            <a:off x="948906" y="1461749"/>
            <a:ext cx="10404894" cy="3224552"/>
          </a:xfrm>
        </p:spPr>
        <p:txBody>
          <a:bodyPr>
            <a:noAutofit/>
          </a:bodyPr>
          <a:lstStyle/>
          <a:p>
            <a:pPr>
              <a:spcBef>
                <a:spcPts val="0"/>
              </a:spcBef>
            </a:pPr>
            <a:r>
              <a:rPr lang="nl-NL" dirty="0">
                <a:solidFill>
                  <a:srgbClr val="002060"/>
                </a:solidFill>
                <a:latin typeface="+mj-lt"/>
              </a:rPr>
              <a:t>Creëren van herkenbaarheid en vindbaarheid. </a:t>
            </a:r>
          </a:p>
          <a:p>
            <a:pPr>
              <a:spcBef>
                <a:spcPts val="0"/>
              </a:spcBef>
            </a:pPr>
            <a:r>
              <a:rPr lang="nl-NL" dirty="0">
                <a:solidFill>
                  <a:srgbClr val="002060"/>
                </a:solidFill>
                <a:latin typeface="+mj-lt"/>
              </a:rPr>
              <a:t>Focus hernieuwbare opwek, en in eerste instantie windturbines</a:t>
            </a:r>
          </a:p>
          <a:p>
            <a:pPr>
              <a:lnSpc>
                <a:spcPct val="100000"/>
              </a:lnSpc>
              <a:spcBef>
                <a:spcPts val="0"/>
              </a:spcBef>
            </a:pPr>
            <a:endParaRPr lang="nl-NL" dirty="0">
              <a:solidFill>
                <a:srgbClr val="002060"/>
              </a:solidFill>
              <a:latin typeface="+mj-lt"/>
            </a:endParaRPr>
          </a:p>
          <a:p>
            <a:pPr>
              <a:spcBef>
                <a:spcPts val="0"/>
              </a:spcBef>
              <a:spcAft>
                <a:spcPts val="1200"/>
              </a:spcAft>
            </a:pPr>
            <a:r>
              <a:rPr lang="nl-NL" dirty="0">
                <a:solidFill>
                  <a:srgbClr val="002060"/>
                </a:solidFill>
                <a:latin typeface="+mj-lt"/>
              </a:rPr>
              <a:t>Na hernieuwbare opwek, ook kansen voor andere ruimtelijke energietransitie gerelateerde onderwerpen, </a:t>
            </a:r>
          </a:p>
          <a:p>
            <a:pPr>
              <a:spcBef>
                <a:spcPts val="0"/>
              </a:spcBef>
              <a:spcAft>
                <a:spcPts val="1200"/>
              </a:spcAft>
            </a:pPr>
            <a:r>
              <a:rPr lang="nl-NL" dirty="0">
                <a:solidFill>
                  <a:srgbClr val="002060"/>
                </a:solidFill>
                <a:latin typeface="+mj-lt"/>
              </a:rPr>
              <a:t>verbindingen maken met andere ontwikkelingen om harmonisatie mogelijk te maken in de toekomst, zoals de Samenhangende Object Registratie (SOR) en DSO om de eenduidigheid van het thema energie uit te werken/in te brengen.</a:t>
            </a:r>
          </a:p>
          <a:p>
            <a:pPr>
              <a:spcBef>
                <a:spcPts val="0"/>
              </a:spcBef>
              <a:spcAft>
                <a:spcPts val="1200"/>
              </a:spcAft>
            </a:pPr>
            <a:r>
              <a:rPr lang="nl-NL" dirty="0">
                <a:solidFill>
                  <a:srgbClr val="002060"/>
                </a:solidFill>
                <a:latin typeface="+mj-lt"/>
              </a:rPr>
              <a:t>Aangeven omissies in deze registraties en adresseren op juiste tafel</a:t>
            </a:r>
          </a:p>
          <a:p>
            <a:pPr>
              <a:spcAft>
                <a:spcPts val="1200"/>
              </a:spcAft>
            </a:pPr>
            <a:endParaRPr lang="nl-NL" dirty="0">
              <a:solidFill>
                <a:srgbClr val="002060"/>
              </a:solidFill>
              <a:latin typeface="+mj-lt"/>
            </a:endParaRPr>
          </a:p>
          <a:p>
            <a:pPr>
              <a:spcAft>
                <a:spcPts val="1200"/>
              </a:spcAft>
            </a:pPr>
            <a:endParaRPr lang="nl-NL" dirty="0">
              <a:solidFill>
                <a:srgbClr val="002060"/>
              </a:solidFill>
              <a:latin typeface="+mj-lt"/>
            </a:endParaRPr>
          </a:p>
          <a:p>
            <a:pPr>
              <a:spcAft>
                <a:spcPts val="1200"/>
              </a:spcAft>
            </a:pPr>
            <a:endParaRPr lang="nl-NL" dirty="0">
              <a:solidFill>
                <a:srgbClr val="002060"/>
              </a:solidFill>
              <a:latin typeface="+mj-lt"/>
            </a:endParaRPr>
          </a:p>
          <a:p>
            <a:pPr>
              <a:spcAft>
                <a:spcPts val="1200"/>
              </a:spcAft>
            </a:pPr>
            <a:endParaRPr lang="nl-NL" dirty="0">
              <a:solidFill>
                <a:srgbClr val="002060"/>
              </a:solidFill>
              <a:latin typeface="+mj-lt"/>
            </a:endParaRPr>
          </a:p>
        </p:txBody>
      </p:sp>
      <p:sp>
        <p:nvSpPr>
          <p:cNvPr id="4" name="Tijdelijke aanduiding voor voettekst 3">
            <a:extLst>
              <a:ext uri="{FF2B5EF4-FFF2-40B4-BE49-F238E27FC236}">
                <a16:creationId xmlns:a16="http://schemas.microsoft.com/office/drawing/2014/main" id="{56C26489-FFA8-48A8-8BAF-3E7EC8A50CD8}"/>
              </a:ext>
            </a:extLst>
          </p:cNvPr>
          <p:cNvSpPr>
            <a:spLocks noGrp="1"/>
          </p:cNvSpPr>
          <p:nvPr>
            <p:ph type="ftr" sz="quarter" idx="11"/>
          </p:nvPr>
        </p:nvSpPr>
        <p:spPr>
          <a:xfrm>
            <a:off x="4081920" y="6359236"/>
            <a:ext cx="4071480" cy="362239"/>
          </a:xfrm>
        </p:spPr>
        <p:txBody>
          <a:bodyPr/>
          <a:lstStyle/>
          <a:p>
            <a:r>
              <a:rPr lang="nl-NL" dirty="0"/>
              <a:t>STAVAZA</a:t>
            </a:r>
          </a:p>
        </p:txBody>
      </p:sp>
    </p:spTree>
    <p:extLst>
      <p:ext uri="{BB962C8B-B14F-4D97-AF65-F5344CB8AC3E}">
        <p14:creationId xmlns:p14="http://schemas.microsoft.com/office/powerpoint/2010/main" val="329136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0BE608EF-39DD-4DF5-AB12-C9A613437C23}"/>
              </a:ext>
            </a:extLst>
          </p:cNvPr>
          <p:cNvSpPr>
            <a:spLocks noGrp="1"/>
          </p:cNvSpPr>
          <p:nvPr>
            <p:ph type="body" sz="quarter" idx="11"/>
          </p:nvPr>
        </p:nvSpPr>
        <p:spPr>
          <a:xfrm>
            <a:off x="623392" y="1711400"/>
            <a:ext cx="11251108" cy="4896544"/>
          </a:xfrm>
        </p:spPr>
        <p:txBody>
          <a:bodyPr>
            <a:normAutofit/>
          </a:bodyPr>
          <a:lstStyle/>
          <a:p>
            <a:r>
              <a:rPr lang="nl-NL" sz="2800" dirty="0">
                <a:solidFill>
                  <a:srgbClr val="002060"/>
                </a:solidFill>
                <a:latin typeface="+mj-lt"/>
                <a:ea typeface="Calibri" panose="020F0502020204030204" pitchFamily="34" charset="0"/>
              </a:rPr>
              <a:t>de gebruikers (gemeentes, ingenieursbureaus) kunnen straks:</a:t>
            </a:r>
          </a:p>
          <a:p>
            <a:endParaRPr lang="nl-NL" sz="2800" dirty="0">
              <a:solidFill>
                <a:srgbClr val="002060"/>
              </a:solidFill>
              <a:latin typeface="+mj-lt"/>
              <a:ea typeface="Calibri" panose="020F0502020204030204" pitchFamily="34" charset="0"/>
            </a:endParaRPr>
          </a:p>
          <a:p>
            <a:pPr marL="342900" indent="-342900">
              <a:buFont typeface="+mj-lt"/>
              <a:buAutoNum type="arabicPeriod"/>
            </a:pPr>
            <a:r>
              <a:rPr lang="nl-NL" sz="2800" dirty="0">
                <a:solidFill>
                  <a:srgbClr val="002060"/>
                </a:solidFill>
                <a:latin typeface="+mj-lt"/>
                <a:ea typeface="Calibri" panose="020F0502020204030204" pitchFamily="34" charset="0"/>
              </a:rPr>
              <a:t>In een GIS omgeving eenvoudig de windturbines selecteren en downloaden als overzicht</a:t>
            </a:r>
          </a:p>
          <a:p>
            <a:pPr marL="342900" indent="-342900">
              <a:buFont typeface="+mj-lt"/>
              <a:buAutoNum type="arabicPeriod"/>
            </a:pPr>
            <a:r>
              <a:rPr lang="nl-NL" sz="2800" dirty="0">
                <a:solidFill>
                  <a:srgbClr val="002060"/>
                </a:solidFill>
                <a:latin typeface="+mj-lt"/>
                <a:ea typeface="Calibri" panose="020F0502020204030204" pitchFamily="34" charset="0"/>
              </a:rPr>
              <a:t>Overzicht biedt een structurele basis voor verdere planning, monitoring, subsidiering en vergunning verlening voor nieuwe windturbines. </a:t>
            </a:r>
          </a:p>
          <a:p>
            <a:pPr marL="342900" indent="-342900">
              <a:buFont typeface="+mj-lt"/>
              <a:buAutoNum type="arabicPeriod"/>
            </a:pPr>
            <a:r>
              <a:rPr lang="nl-NL" sz="2800" dirty="0">
                <a:solidFill>
                  <a:srgbClr val="002060"/>
                </a:solidFill>
                <a:latin typeface="+mj-lt"/>
                <a:ea typeface="Calibri" panose="020F0502020204030204" pitchFamily="34" charset="0"/>
              </a:rPr>
              <a:t>Inzicht bieden over de volledigheid, nauwkeurigheid en uniformiteit van de windturbines op nationaal/regionaal/lokaal niveau. </a:t>
            </a:r>
          </a:p>
          <a:p>
            <a:pPr marL="342900" indent="-342900">
              <a:buFont typeface="+mj-lt"/>
              <a:buAutoNum type="arabicPeriod"/>
            </a:pPr>
            <a:r>
              <a:rPr lang="nl-NL" sz="2800" dirty="0" err="1">
                <a:solidFill>
                  <a:srgbClr val="002060"/>
                </a:solidFill>
                <a:latin typeface="+mj-lt"/>
                <a:ea typeface="Calibri" panose="020F0502020204030204" pitchFamily="34" charset="0"/>
              </a:rPr>
              <a:t>xy</a:t>
            </a:r>
            <a:r>
              <a:rPr lang="nl-NL" sz="2800" dirty="0">
                <a:solidFill>
                  <a:srgbClr val="002060"/>
                </a:solidFill>
                <a:latin typeface="+mj-lt"/>
                <a:ea typeface="Calibri" panose="020F0502020204030204" pitchFamily="34" charset="0"/>
              </a:rPr>
              <a:t> locatie, hoogte mast en tip, bouwjaar, lengte wieken</a:t>
            </a:r>
          </a:p>
          <a:p>
            <a:pPr marL="342900" indent="-342900">
              <a:buFont typeface="+mj-lt"/>
              <a:buAutoNum type="arabicPeriod"/>
            </a:pPr>
            <a:endParaRPr lang="nl-NL" sz="2800" dirty="0">
              <a:solidFill>
                <a:srgbClr val="002060"/>
              </a:solidFill>
              <a:latin typeface="+mj-lt"/>
              <a:ea typeface="Calibri" panose="020F0502020204030204" pitchFamily="34" charset="0"/>
            </a:endParaRPr>
          </a:p>
        </p:txBody>
      </p:sp>
      <p:sp>
        <p:nvSpPr>
          <p:cNvPr id="5" name="Tijdelijke aanduiding voor tekst 4">
            <a:extLst>
              <a:ext uri="{FF2B5EF4-FFF2-40B4-BE49-F238E27FC236}">
                <a16:creationId xmlns:a16="http://schemas.microsoft.com/office/drawing/2014/main" id="{00EFEB93-6812-4EE9-9FB2-4F2D34195560}"/>
              </a:ext>
            </a:extLst>
          </p:cNvPr>
          <p:cNvSpPr>
            <a:spLocks noGrp="1"/>
          </p:cNvSpPr>
          <p:nvPr>
            <p:ph type="body" sz="quarter" idx="14"/>
          </p:nvPr>
        </p:nvSpPr>
        <p:spPr>
          <a:xfrm>
            <a:off x="4004736" y="408219"/>
            <a:ext cx="8187264" cy="672075"/>
          </a:xfrm>
        </p:spPr>
        <p:txBody>
          <a:bodyPr/>
          <a:lstStyle/>
          <a:p>
            <a:r>
              <a:rPr lang="nl-NL" dirty="0">
                <a:solidFill>
                  <a:srgbClr val="002060"/>
                </a:solidFill>
                <a:latin typeface="+mj-lt"/>
              </a:rPr>
              <a:t>#Energie: gebruikers faciliteren</a:t>
            </a:r>
          </a:p>
        </p:txBody>
      </p:sp>
    </p:spTree>
    <p:extLst>
      <p:ext uri="{BB962C8B-B14F-4D97-AF65-F5344CB8AC3E}">
        <p14:creationId xmlns:p14="http://schemas.microsoft.com/office/powerpoint/2010/main" val="295139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6E177C1E-A172-490C-8C85-E88128280AA1}"/>
              </a:ext>
            </a:extLst>
          </p:cNvPr>
          <p:cNvSpPr txBox="1"/>
          <p:nvPr/>
        </p:nvSpPr>
        <p:spPr>
          <a:xfrm>
            <a:off x="3975100" y="289932"/>
            <a:ext cx="6888480" cy="707886"/>
          </a:xfrm>
          <a:prstGeom prst="rect">
            <a:avLst/>
          </a:prstGeom>
          <a:noFill/>
        </p:spPr>
        <p:txBody>
          <a:bodyPr wrap="square" rtlCol="0">
            <a:spAutoFit/>
          </a:bodyPr>
          <a:lstStyle/>
          <a:p>
            <a:r>
              <a:rPr lang="nl-NL" sz="4000" b="1" dirty="0">
                <a:solidFill>
                  <a:schemeClr val="accent5">
                    <a:lumMod val="50000"/>
                  </a:schemeClr>
                </a:solidFill>
                <a:latin typeface="+mj-lt"/>
              </a:rPr>
              <a:t>Stap 1: Desktopstudie</a:t>
            </a:r>
          </a:p>
        </p:txBody>
      </p:sp>
      <p:sp>
        <p:nvSpPr>
          <p:cNvPr id="3" name="Tijdelijke aanduiding voor inhoud 2">
            <a:extLst>
              <a:ext uri="{FF2B5EF4-FFF2-40B4-BE49-F238E27FC236}">
                <a16:creationId xmlns:a16="http://schemas.microsoft.com/office/drawing/2014/main" id="{1F675457-3B9A-A815-CD2C-EBC8B214DA6B}"/>
              </a:ext>
            </a:extLst>
          </p:cNvPr>
          <p:cNvSpPr>
            <a:spLocks noGrp="1"/>
          </p:cNvSpPr>
          <p:nvPr>
            <p:ph idx="1"/>
          </p:nvPr>
        </p:nvSpPr>
        <p:spPr>
          <a:xfrm>
            <a:off x="838200" y="1463041"/>
            <a:ext cx="10515600" cy="5394959"/>
          </a:xfrm>
        </p:spPr>
        <p:txBody>
          <a:bodyPr>
            <a:normAutofit/>
          </a:bodyPr>
          <a:lstStyle/>
          <a:p>
            <a:pPr marL="0" marR="0" lvl="0" indent="0">
              <a:spcBef>
                <a:spcPts val="0"/>
              </a:spcBef>
              <a:spcAft>
                <a:spcPts val="0"/>
              </a:spcAft>
              <a:buNone/>
            </a:pPr>
            <a:r>
              <a:rPr lang="nl-NL" dirty="0">
                <a:solidFill>
                  <a:schemeClr val="accent5">
                    <a:lumMod val="50000"/>
                  </a:schemeClr>
                </a:solidFill>
                <a:effectLst/>
                <a:latin typeface="+mj-lt"/>
                <a:ea typeface="Calibri" panose="020F0502020204030204" pitchFamily="34" charset="0"/>
              </a:rPr>
              <a:t>Gekeken naar en/of gesproken over (attributen in):</a:t>
            </a:r>
          </a:p>
          <a:p>
            <a:pPr marL="0" marR="0" lvl="0" indent="0">
              <a:spcBef>
                <a:spcPts val="0"/>
              </a:spcBef>
              <a:spcAft>
                <a:spcPts val="0"/>
              </a:spcAft>
              <a:buNone/>
            </a:pPr>
            <a:endParaRPr lang="nl-NL" dirty="0">
              <a:solidFill>
                <a:schemeClr val="accent5">
                  <a:lumMod val="50000"/>
                </a:schemeClr>
              </a:solidFill>
              <a:effectLst/>
              <a:latin typeface="+mj-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nl-NL" dirty="0">
                <a:solidFill>
                  <a:schemeClr val="accent5">
                    <a:lumMod val="50000"/>
                  </a:schemeClr>
                </a:solidFill>
                <a:latin typeface="+mj-lt"/>
                <a:ea typeface="Calibri" panose="020F0502020204030204" pitchFamily="34" charset="0"/>
              </a:rPr>
              <a:t>BRK</a:t>
            </a:r>
          </a:p>
          <a:p>
            <a:pPr marL="342900" marR="0" lvl="0" indent="-342900">
              <a:spcBef>
                <a:spcPts val="0"/>
              </a:spcBef>
              <a:spcAft>
                <a:spcPts val="0"/>
              </a:spcAft>
              <a:buFont typeface="Symbol" panose="05050102010706020507" pitchFamily="18" charset="2"/>
              <a:buChar char=""/>
            </a:pPr>
            <a:r>
              <a:rPr lang="nl-NL" dirty="0">
                <a:solidFill>
                  <a:schemeClr val="accent5">
                    <a:lumMod val="50000"/>
                  </a:schemeClr>
                </a:solidFill>
                <a:effectLst/>
                <a:latin typeface="+mj-lt"/>
                <a:ea typeface="Calibri" panose="020F0502020204030204" pitchFamily="34" charset="0"/>
              </a:rPr>
              <a:t>BAG</a:t>
            </a:r>
          </a:p>
          <a:p>
            <a:pPr marL="342900" marR="0" lvl="0" indent="-342900">
              <a:spcBef>
                <a:spcPts val="0"/>
              </a:spcBef>
              <a:spcAft>
                <a:spcPts val="0"/>
              </a:spcAft>
              <a:buFont typeface="Symbol" panose="05050102010706020507" pitchFamily="18" charset="2"/>
              <a:buChar char=""/>
            </a:pPr>
            <a:r>
              <a:rPr lang="nl-NL" dirty="0">
                <a:solidFill>
                  <a:schemeClr val="accent5">
                    <a:lumMod val="50000"/>
                  </a:schemeClr>
                </a:solidFill>
                <a:latin typeface="+mj-lt"/>
                <a:ea typeface="Calibri" panose="020F0502020204030204" pitchFamily="34" charset="0"/>
              </a:rPr>
              <a:t>BGT</a:t>
            </a:r>
          </a:p>
          <a:p>
            <a:pPr marL="342900" marR="0" lvl="0" indent="-342900">
              <a:spcBef>
                <a:spcPts val="0"/>
              </a:spcBef>
              <a:spcAft>
                <a:spcPts val="0"/>
              </a:spcAft>
              <a:buFont typeface="Symbol" panose="05050102010706020507" pitchFamily="18" charset="2"/>
              <a:buChar char=""/>
            </a:pPr>
            <a:r>
              <a:rPr lang="nl-NL" dirty="0">
                <a:solidFill>
                  <a:schemeClr val="accent5">
                    <a:lumMod val="50000"/>
                  </a:schemeClr>
                </a:solidFill>
                <a:effectLst/>
                <a:latin typeface="+mj-lt"/>
                <a:ea typeface="Calibri" panose="020F0502020204030204" pitchFamily="34" charset="0"/>
              </a:rPr>
              <a:t>WOZ</a:t>
            </a:r>
          </a:p>
          <a:p>
            <a:pPr marL="342900" marR="0" lvl="0" indent="-342900">
              <a:spcBef>
                <a:spcPts val="0"/>
              </a:spcBef>
              <a:spcAft>
                <a:spcPts val="0"/>
              </a:spcAft>
              <a:buFont typeface="Symbol" panose="05050102010706020507" pitchFamily="18" charset="2"/>
              <a:buChar char=""/>
            </a:pPr>
            <a:r>
              <a:rPr lang="nl-NL" dirty="0">
                <a:solidFill>
                  <a:schemeClr val="accent5">
                    <a:lumMod val="50000"/>
                  </a:schemeClr>
                </a:solidFill>
                <a:latin typeface="+mj-lt"/>
                <a:ea typeface="Calibri" panose="020F0502020204030204" pitchFamily="34" charset="0"/>
              </a:rPr>
              <a:t>BRT</a:t>
            </a:r>
            <a:endParaRPr lang="nl-NL" dirty="0">
              <a:solidFill>
                <a:schemeClr val="accent5">
                  <a:lumMod val="50000"/>
                </a:schemeClr>
              </a:solidFill>
              <a:effectLst/>
              <a:latin typeface="+mj-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nl-NL" dirty="0">
              <a:solidFill>
                <a:schemeClr val="accent5">
                  <a:lumMod val="50000"/>
                </a:schemeClr>
              </a:solidFill>
              <a:latin typeface="+mj-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nl-NL" dirty="0">
                <a:solidFill>
                  <a:schemeClr val="accent5">
                    <a:lumMod val="50000"/>
                  </a:schemeClr>
                </a:solidFill>
                <a:latin typeface="+mj-lt"/>
                <a:ea typeface="Calibri" panose="020F0502020204030204" pitchFamily="34" charset="0"/>
              </a:rPr>
              <a:t>SOR</a:t>
            </a:r>
          </a:p>
          <a:p>
            <a:pPr marL="342900" marR="0" lvl="0" indent="-342900">
              <a:spcBef>
                <a:spcPts val="0"/>
              </a:spcBef>
              <a:spcAft>
                <a:spcPts val="0"/>
              </a:spcAft>
              <a:buFont typeface="Symbol" panose="05050102010706020507" pitchFamily="18" charset="2"/>
              <a:buChar char=""/>
            </a:pPr>
            <a:r>
              <a:rPr lang="nl-NL" dirty="0">
                <a:solidFill>
                  <a:schemeClr val="accent5">
                    <a:lumMod val="50000"/>
                  </a:schemeClr>
                </a:solidFill>
                <a:effectLst/>
                <a:latin typeface="+mj-lt"/>
                <a:ea typeface="Calibri" panose="020F0502020204030204" pitchFamily="34" charset="0"/>
              </a:rPr>
              <a:t>DSO</a:t>
            </a:r>
          </a:p>
          <a:p>
            <a:pPr marL="342900" marR="0" lvl="0" indent="-342900">
              <a:spcBef>
                <a:spcPts val="0"/>
              </a:spcBef>
              <a:spcAft>
                <a:spcPts val="0"/>
              </a:spcAft>
              <a:buFont typeface="Symbol" panose="05050102010706020507" pitchFamily="18" charset="2"/>
              <a:buChar char=""/>
            </a:pPr>
            <a:endParaRPr lang="nl-NL" dirty="0">
              <a:solidFill>
                <a:schemeClr val="accent5">
                  <a:lumMod val="50000"/>
                </a:schemeClr>
              </a:solidFill>
              <a:latin typeface="+mj-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nl-NL" dirty="0">
                <a:solidFill>
                  <a:schemeClr val="accent5">
                    <a:lumMod val="50000"/>
                  </a:schemeClr>
                </a:solidFill>
                <a:latin typeface="+mj-lt"/>
                <a:ea typeface="Calibri" panose="020F0502020204030204" pitchFamily="34" charset="0"/>
              </a:rPr>
              <a:t>(BRO en KLIC, zijn afgevallen, omdat BRO nog niet de relevante informatie omvat, dat staat in KLIC, maar dat is niet openbaar)</a:t>
            </a:r>
          </a:p>
        </p:txBody>
      </p:sp>
      <p:pic>
        <p:nvPicPr>
          <p:cNvPr id="4" name="Afbeelding 3">
            <a:extLst>
              <a:ext uri="{FF2B5EF4-FFF2-40B4-BE49-F238E27FC236}">
                <a16:creationId xmlns:a16="http://schemas.microsoft.com/office/drawing/2014/main" id="{211FC995-F0F7-FEDC-2760-94B1A56C0C77}"/>
              </a:ext>
            </a:extLst>
          </p:cNvPr>
          <p:cNvPicPr>
            <a:picLocks noChangeAspect="1"/>
          </p:cNvPicPr>
          <p:nvPr/>
        </p:nvPicPr>
        <p:blipFill>
          <a:blip r:embed="rId3"/>
          <a:stretch>
            <a:fillRect/>
          </a:stretch>
        </p:blipFill>
        <p:spPr>
          <a:xfrm>
            <a:off x="7162542" y="1865728"/>
            <a:ext cx="5029458" cy="3416476"/>
          </a:xfrm>
          <a:prstGeom prst="rect">
            <a:avLst/>
          </a:prstGeom>
        </p:spPr>
      </p:pic>
    </p:spTree>
    <p:extLst>
      <p:ext uri="{BB962C8B-B14F-4D97-AF65-F5344CB8AC3E}">
        <p14:creationId xmlns:p14="http://schemas.microsoft.com/office/powerpoint/2010/main" val="3379523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6E177C1E-A172-490C-8C85-E88128280AA1}"/>
              </a:ext>
            </a:extLst>
          </p:cNvPr>
          <p:cNvSpPr txBox="1"/>
          <p:nvPr/>
        </p:nvSpPr>
        <p:spPr>
          <a:xfrm>
            <a:off x="3784210" y="373380"/>
            <a:ext cx="7921283" cy="707886"/>
          </a:xfrm>
          <a:prstGeom prst="rect">
            <a:avLst/>
          </a:prstGeom>
          <a:noFill/>
        </p:spPr>
        <p:txBody>
          <a:bodyPr wrap="square" rtlCol="0">
            <a:spAutoFit/>
          </a:bodyPr>
          <a:lstStyle/>
          <a:p>
            <a:r>
              <a:rPr lang="nl-NL" sz="4000" b="1" dirty="0">
                <a:solidFill>
                  <a:schemeClr val="accent5">
                    <a:lumMod val="50000"/>
                  </a:schemeClr>
                </a:solidFill>
                <a:latin typeface="+mj-lt"/>
                <a:ea typeface="Calibri" panose="020F0502020204030204" pitchFamily="34" charset="0"/>
              </a:rPr>
              <a:t>Inzicht uit desktopstudie</a:t>
            </a:r>
            <a:endParaRPr lang="nl-NL" sz="4000" b="1" dirty="0">
              <a:solidFill>
                <a:schemeClr val="accent5">
                  <a:lumMod val="50000"/>
                </a:schemeClr>
              </a:solidFill>
              <a:effectLst/>
              <a:latin typeface="+mj-lt"/>
              <a:ea typeface="Calibri" panose="020F0502020204030204" pitchFamily="34" charset="0"/>
            </a:endParaRPr>
          </a:p>
        </p:txBody>
      </p:sp>
      <p:sp>
        <p:nvSpPr>
          <p:cNvPr id="3" name="Tijdelijke aanduiding voor inhoud 2">
            <a:extLst>
              <a:ext uri="{FF2B5EF4-FFF2-40B4-BE49-F238E27FC236}">
                <a16:creationId xmlns:a16="http://schemas.microsoft.com/office/drawing/2014/main" id="{1F675457-3B9A-A815-CD2C-EBC8B214DA6B}"/>
              </a:ext>
            </a:extLst>
          </p:cNvPr>
          <p:cNvSpPr>
            <a:spLocks noGrp="1"/>
          </p:cNvSpPr>
          <p:nvPr>
            <p:ph idx="1"/>
          </p:nvPr>
        </p:nvSpPr>
        <p:spPr>
          <a:xfrm>
            <a:off x="838200" y="1463041"/>
            <a:ext cx="10515600" cy="5394959"/>
          </a:xfrm>
        </p:spPr>
        <p:txBody>
          <a:bodyPr>
            <a:noAutofit/>
          </a:bodyPr>
          <a:lstStyle/>
          <a:p>
            <a:pPr marL="342900" marR="0" lvl="0" indent="-342900">
              <a:spcBef>
                <a:spcPts val="0"/>
              </a:spcBef>
              <a:spcAft>
                <a:spcPts val="0"/>
              </a:spcAft>
              <a:buFont typeface="+mj-lt"/>
              <a:buAutoNum type="arabicPeriod"/>
            </a:pPr>
            <a:r>
              <a:rPr lang="nl-NL" dirty="0">
                <a:solidFill>
                  <a:schemeClr val="accent5">
                    <a:lumMod val="50000"/>
                  </a:schemeClr>
                </a:solidFill>
                <a:latin typeface="+mj-lt"/>
                <a:ea typeface="Calibri" panose="020F0502020204030204" pitchFamily="34" charset="0"/>
              </a:rPr>
              <a:t>nog geen eenduidige terminologie voor de energie transitie in de basisadministraties: geen overkoepelende terminologie en ook regie.</a:t>
            </a:r>
          </a:p>
          <a:p>
            <a:pPr lvl="1">
              <a:spcBef>
                <a:spcPts val="0"/>
              </a:spcBef>
            </a:pPr>
            <a:r>
              <a:rPr lang="nl-NL" dirty="0">
                <a:solidFill>
                  <a:schemeClr val="accent5">
                    <a:lumMod val="50000"/>
                  </a:schemeClr>
                </a:solidFill>
                <a:latin typeface="+mj-lt"/>
                <a:ea typeface="Calibri" panose="020F0502020204030204" pitchFamily="34" charset="0"/>
              </a:rPr>
              <a:t>Zijn er tegenstrijdigheden? Waar hoort wat?</a:t>
            </a:r>
          </a:p>
          <a:p>
            <a:pPr lvl="1">
              <a:spcBef>
                <a:spcPts val="0"/>
              </a:spcBef>
            </a:pPr>
            <a:r>
              <a:rPr lang="nl-NL" dirty="0">
                <a:solidFill>
                  <a:schemeClr val="accent5">
                    <a:lumMod val="50000"/>
                  </a:schemeClr>
                </a:solidFill>
                <a:latin typeface="+mj-lt"/>
                <a:ea typeface="Calibri" panose="020F0502020204030204" pitchFamily="34" charset="0"/>
              </a:rPr>
              <a:t>BRT en BGT hebben informatie over windturbines.</a:t>
            </a:r>
          </a:p>
          <a:p>
            <a:pPr lvl="1">
              <a:spcBef>
                <a:spcPts val="0"/>
              </a:spcBef>
            </a:pPr>
            <a:r>
              <a:rPr lang="nl-NL" dirty="0">
                <a:solidFill>
                  <a:schemeClr val="accent5">
                    <a:lumMod val="50000"/>
                  </a:schemeClr>
                </a:solidFill>
                <a:latin typeface="+mj-lt"/>
                <a:ea typeface="Calibri" panose="020F0502020204030204" pitchFamily="34" charset="0"/>
              </a:rPr>
              <a:t>BAG heeft geen informatie over windturbines</a:t>
            </a:r>
          </a:p>
          <a:p>
            <a:pPr marL="457200" lvl="1" indent="0">
              <a:spcBef>
                <a:spcPts val="0"/>
              </a:spcBef>
              <a:buNone/>
            </a:pPr>
            <a:endParaRPr lang="nl-NL" sz="2800" dirty="0">
              <a:solidFill>
                <a:schemeClr val="accent5">
                  <a:lumMod val="50000"/>
                </a:schemeClr>
              </a:solidFill>
              <a:latin typeface="+mj-lt"/>
              <a:ea typeface="Calibri" panose="020F0502020204030204" pitchFamily="34" charset="0"/>
            </a:endParaRPr>
          </a:p>
          <a:p>
            <a:pPr marL="342900" marR="0" lvl="0" indent="-342900">
              <a:spcBef>
                <a:spcPts val="0"/>
              </a:spcBef>
              <a:spcAft>
                <a:spcPts val="0"/>
              </a:spcAft>
              <a:buFont typeface="+mj-lt"/>
              <a:buAutoNum type="arabicPeriod"/>
            </a:pPr>
            <a:r>
              <a:rPr lang="nl-NL" dirty="0">
                <a:solidFill>
                  <a:schemeClr val="accent5">
                    <a:lumMod val="50000"/>
                  </a:schemeClr>
                </a:solidFill>
                <a:latin typeface="+mj-lt"/>
                <a:ea typeface="Calibri" panose="020F0502020204030204" pitchFamily="34" charset="0"/>
              </a:rPr>
              <a:t>Er is </a:t>
            </a:r>
            <a:r>
              <a:rPr lang="nl-NL" b="1" dirty="0">
                <a:solidFill>
                  <a:schemeClr val="accent5">
                    <a:lumMod val="50000"/>
                  </a:schemeClr>
                </a:solidFill>
                <a:latin typeface="+mj-lt"/>
                <a:ea typeface="Calibri" panose="020F0502020204030204" pitchFamily="34" charset="0"/>
              </a:rPr>
              <a:t>geen integrale/systeembenadering </a:t>
            </a:r>
            <a:r>
              <a:rPr lang="nl-NL" dirty="0">
                <a:solidFill>
                  <a:schemeClr val="accent5">
                    <a:lumMod val="50000"/>
                  </a:schemeClr>
                </a:solidFill>
                <a:latin typeface="+mj-lt"/>
                <a:ea typeface="Calibri" panose="020F0502020204030204" pitchFamily="34" charset="0"/>
              </a:rPr>
              <a:t>voorzien, geen onderlinge verbindingen en afhankelijkheden tussen bronhouder. Er wordt gewerkt met ‘eigen’ attributen voor eigen processen</a:t>
            </a:r>
          </a:p>
          <a:p>
            <a:pPr marL="342900" marR="0" lvl="0" indent="-342900">
              <a:spcBef>
                <a:spcPts val="0"/>
              </a:spcBef>
              <a:spcAft>
                <a:spcPts val="0"/>
              </a:spcAft>
              <a:buFont typeface="+mj-lt"/>
              <a:buAutoNum type="arabicPeriod"/>
            </a:pPr>
            <a:endParaRPr lang="nl-NL" dirty="0">
              <a:solidFill>
                <a:schemeClr val="accent5">
                  <a:lumMod val="50000"/>
                </a:schemeClr>
              </a:solidFill>
              <a:latin typeface="+mj-lt"/>
              <a:ea typeface="Calibri" panose="020F0502020204030204" pitchFamily="34" charset="0"/>
            </a:endParaRPr>
          </a:p>
          <a:p>
            <a:pPr marL="342900" marR="0" lvl="0" indent="-342900">
              <a:spcBef>
                <a:spcPts val="0"/>
              </a:spcBef>
              <a:spcAft>
                <a:spcPts val="0"/>
              </a:spcAft>
              <a:buFont typeface="+mj-lt"/>
              <a:buAutoNum type="arabicPeriod"/>
            </a:pPr>
            <a:r>
              <a:rPr lang="nl-NL" dirty="0">
                <a:solidFill>
                  <a:schemeClr val="accent5">
                    <a:lumMod val="50000"/>
                  </a:schemeClr>
                </a:solidFill>
                <a:latin typeface="+mj-lt"/>
                <a:ea typeface="Calibri" panose="020F0502020204030204" pitchFamily="34" charset="0"/>
              </a:rPr>
              <a:t>Er is geen eenduidige objectkoppeling tussen de basisregistraties en het DSO(BZK)  voorzien. DSO voor de omgevingswet, nog niet toegerust op energietransitie</a:t>
            </a:r>
          </a:p>
          <a:p>
            <a:pPr marL="342900" marR="0" lvl="0" indent="-342900">
              <a:spcBef>
                <a:spcPts val="0"/>
              </a:spcBef>
              <a:spcAft>
                <a:spcPts val="0"/>
              </a:spcAft>
              <a:buFont typeface="+mj-lt"/>
              <a:buAutoNum type="arabicPeriod"/>
            </a:pPr>
            <a:endParaRPr lang="nl-NL" dirty="0">
              <a:solidFill>
                <a:schemeClr val="accent5">
                  <a:lumMod val="50000"/>
                </a:schemeClr>
              </a:solidFill>
              <a:latin typeface="+mj-lt"/>
              <a:ea typeface="Calibri" panose="020F0502020204030204" pitchFamily="34" charset="0"/>
            </a:endParaRPr>
          </a:p>
        </p:txBody>
      </p:sp>
    </p:spTree>
    <p:extLst>
      <p:ext uri="{BB962C8B-B14F-4D97-AF65-F5344CB8AC3E}">
        <p14:creationId xmlns:p14="http://schemas.microsoft.com/office/powerpoint/2010/main" val="190409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cd88dc2-102c-473d-aa45-6161565a3617}" enabled="1" method="Privileged" siteId="{1321633e-f6b9-44e2-a44f-59b9d264ecb7}" contentBits="3" removed="0"/>
</clbl:labelList>
</file>

<file path=docProps/app.xml><?xml version="1.0" encoding="utf-8"?>
<Properties xmlns="http://schemas.openxmlformats.org/officeDocument/2006/extended-properties" xmlns:vt="http://schemas.openxmlformats.org/officeDocument/2006/docPropsVTypes">
  <Template/>
  <TotalTime>67348</TotalTime>
  <Words>3218</Words>
  <Application>Microsoft Office PowerPoint</Application>
  <PresentationFormat>Breedbeeld</PresentationFormat>
  <Paragraphs>373</Paragraphs>
  <Slides>35</Slides>
  <Notes>23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35</vt:i4>
      </vt:variant>
    </vt:vector>
  </HeadingPairs>
  <TitlesOfParts>
    <vt:vector size="43" baseType="lpstr">
      <vt:lpstr>Arial</vt:lpstr>
      <vt:lpstr>Calibri</vt:lpstr>
      <vt:lpstr>Calibri Light</vt:lpstr>
      <vt:lpstr>Calibri Light (Koppen)</vt:lpstr>
      <vt:lpstr>Symbol</vt:lpstr>
      <vt:lpstr>Times New Roman</vt:lpstr>
      <vt:lpstr>Verdana</vt:lpstr>
      <vt:lpstr>2_Kantoorthema</vt:lpstr>
      <vt:lpstr>PowerPoint-presentatie</vt:lpstr>
      <vt:lpstr>PowerPoint-presentatie</vt:lpstr>
      <vt:lpstr> Welke turbines zijn er al  en wat moet er bij? </vt:lpstr>
      <vt:lpstr> #Energie; ruimtelijk lastig</vt:lpstr>
      <vt:lpstr>PowerPoint-presentatie</vt:lpstr>
      <vt:lpstr> #Energie: doel van project als geheel </vt:lpstr>
      <vt:lpstr>PowerPoint-presentatie</vt:lpstr>
      <vt:lpstr>PowerPoint-presentatie</vt:lpstr>
      <vt:lpstr>PowerPoint-presentatie</vt:lpstr>
      <vt:lpstr>Stap 1: verdere ontwikkelingen</vt:lpstr>
      <vt:lpstr>PowerPoint-presentatie</vt:lpstr>
      <vt:lpstr>Eerste drie conclusies #Energie</vt:lpstr>
      <vt:lpstr> #Energie; programma van eisen</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Niet in BGT(470)  (licht blauw) - wel in BRT</vt:lpstr>
      <vt:lpstr>Wel in BGT maar niet in BRT  (vb: gesaneerd in 2019) </vt:lpstr>
      <vt:lpstr>Kleine turbines wel in BRT niet in Topstakels</vt:lpstr>
      <vt:lpstr>Geometrische verschillen wind op zee (Topstakels / RIVM)</vt:lpstr>
      <vt:lpstr>Toelichting verschillen</vt:lpstr>
      <vt:lpstr>Verdere conclusies #Energie</vt:lpstr>
      <vt:lpstr>#Energie als oplossing?</vt:lpstr>
      <vt:lpstr>Veranderende context</vt:lpstr>
      <vt:lpstr>Veranderende context</vt:lpstr>
      <vt:lpstr>Vervolg buiten VIVET?</vt:lpstr>
      <vt:lpstr>Vervolg binnen VIVET?</vt:lpstr>
      <vt:lpstr>Jullie input</vt:lpstr>
      <vt:lpstr>Bronnen desktopstudie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Wettelijke kaders bij de energietransitie</dc:title>
  <dc:creator>Ingrid Van Grootveld</dc:creator>
  <cp:lastModifiedBy>Ingrid Van Grootveld</cp:lastModifiedBy>
  <cp:revision>196</cp:revision>
  <dcterms:created xsi:type="dcterms:W3CDTF">2021-04-13T07:49:32Z</dcterms:created>
  <dcterms:modified xsi:type="dcterms:W3CDTF">2023-03-06T07:41:14Z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2_Kantoorthema:11</vt:lpwstr>
  </property>
  <property fmtid="{D5CDD505-2E9C-101B-9397-08002B2CF9AE}" pid="3" name="ClassificationContentMarkingFooterText">
    <vt:lpwstr>Intern gebruik</vt:lpwstr>
  </property>
  <property fmtid="{D5CDD505-2E9C-101B-9397-08002B2CF9AE}" pid="4" name="ClassificationContentMarkingHeaderLocations">
    <vt:lpwstr>2_Kantoorthema:10</vt:lpwstr>
  </property>
  <property fmtid="{D5CDD505-2E9C-101B-9397-08002B2CF9AE}" pid="5" name="ClassificationContentMarkingHeaderText">
    <vt:lpwstr>Intern gebruik</vt:lpwstr>
  </property>
</Properties>
</file>